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85" r:id="rId5"/>
    <p:sldId id="261" r:id="rId6"/>
    <p:sldId id="258" r:id="rId7"/>
    <p:sldId id="286" r:id="rId8"/>
    <p:sldId id="262" r:id="rId9"/>
    <p:sldId id="259" r:id="rId10"/>
    <p:sldId id="287" r:id="rId11"/>
    <p:sldId id="263" r:id="rId12"/>
    <p:sldId id="288" r:id="rId13"/>
    <p:sldId id="264" r:id="rId14"/>
    <p:sldId id="289" r:id="rId15"/>
    <p:sldId id="266" r:id="rId16"/>
    <p:sldId id="290" r:id="rId17"/>
    <p:sldId id="267" r:id="rId18"/>
    <p:sldId id="268" r:id="rId19"/>
    <p:sldId id="291" r:id="rId20"/>
    <p:sldId id="269" r:id="rId21"/>
    <p:sldId id="276" r:id="rId22"/>
    <p:sldId id="277" r:id="rId23"/>
    <p:sldId id="278" r:id="rId24"/>
    <p:sldId id="279" r:id="rId25"/>
    <p:sldId id="270" r:id="rId26"/>
    <p:sldId id="281" r:id="rId27"/>
    <p:sldId id="282" r:id="rId28"/>
    <p:sldId id="283" r:id="rId29"/>
    <p:sldId id="271" r:id="rId30"/>
    <p:sldId id="284" r:id="rId31"/>
    <p:sldId id="272" r:id="rId32"/>
    <p:sldId id="273" r:id="rId33"/>
    <p:sldId id="265" r:id="rId34"/>
    <p:sldId id="292" r:id="rId35"/>
    <p:sldId id="296" r:id="rId36"/>
    <p:sldId id="293" r:id="rId37"/>
    <p:sldId id="294" r:id="rId38"/>
    <p:sldId id="295" r:id="rId39"/>
    <p:sldId id="27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92" d="100"/>
          <a:sy n="92" d="100"/>
        </p:scale>
        <p:origin x="8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hasCustomPrompt="1"/>
          </p:nvPr>
        </p:nvSpPr>
        <p:spPr>
          <a:xfrm>
            <a:off x="1282148" y="3869635"/>
            <a:ext cx="6575895"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57250" y="762000"/>
            <a:ext cx="5572125" cy="5410200"/>
          </a:xfr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1282446" y="4154520"/>
            <a:ext cx="6576822"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endParaRPr lang="es-ES" smtClean="0"/>
          </a:p>
        </p:txBody>
      </p:sp>
      <p:sp>
        <p:nvSpPr>
          <p:cNvPr id="4" name="Date Placeholder 3"/>
          <p:cNvSpPr>
            <a:spLocks noGrp="1"/>
          </p:cNvSpPr>
          <p:nvPr>
            <p:ph type="dt" sz="half" idx="10"/>
          </p:nvPr>
        </p:nvSpPr>
        <p:spPr/>
        <p:txBody>
          <a:bodyPr/>
          <a:lstStyle/>
          <a:p>
            <a:fld id="{96DFF08F-DC6B-4601-B491-B0F83F6DD2DA}"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hasCustomPrompt="1"/>
          </p:nvPr>
        </p:nvSpPr>
        <p:spPr>
          <a:xfrm>
            <a:off x="857250"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Content Placeholder 3"/>
          <p:cNvSpPr>
            <a:spLocks noGrp="1"/>
          </p:cNvSpPr>
          <p:nvPr>
            <p:ph sz="half" idx="2" hasCustomPrompt="1"/>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857250" y="2001511"/>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4" name="Content Placeholder 3"/>
          <p:cNvSpPr>
            <a:spLocks noGrp="1"/>
          </p:cNvSpPr>
          <p:nvPr>
            <p:ph sz="half" idx="2" hasCustomPrompt="1"/>
          </p:nvPr>
        </p:nvSpPr>
        <p:spPr>
          <a:xfrm>
            <a:off x="857250"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5" name="Text Placeholder 4"/>
          <p:cNvSpPr>
            <a:spLocks noGrp="1"/>
          </p:cNvSpPr>
          <p:nvPr>
            <p:ph type="body" sz="quarter" idx="3" hasCustomPrompt="1"/>
          </p:nvPr>
        </p:nvSpPr>
        <p:spPr>
          <a:xfrm>
            <a:off x="4701880" y="1999032"/>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6" name="Content Placeholder 5"/>
          <p:cNvSpPr>
            <a:spLocks noGrp="1"/>
          </p:cNvSpPr>
          <p:nvPr>
            <p:ph sz="quarter" idx="4" hasCustomPrompt="1"/>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hasCustomPrompt="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Text Placeholder 3"/>
          <p:cNvSpPr>
            <a:spLocks noGrp="1"/>
          </p:cNvSpPr>
          <p:nvPr>
            <p:ph type="body" sz="half" idx="2" hasCustomPrompt="1"/>
          </p:nvPr>
        </p:nvSpPr>
        <p:spPr>
          <a:xfrm>
            <a:off x="857250" y="2834640"/>
            <a:ext cx="294894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5" name="Date Placeholder 4"/>
          <p:cNvSpPr>
            <a:spLocks noGrp="1"/>
          </p:cNvSpPr>
          <p:nvPr>
            <p:ph type="dt" sz="half" idx="10"/>
          </p:nvPr>
        </p:nvSpPr>
        <p:spPr/>
        <p:txBody>
          <a:bodyPr/>
          <a:lstStyle/>
          <a:p>
            <a:fld id="{96DFF08F-DC6B-4601-B491-B0F83F6DD2DA}"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hasCustomPrompt="1"/>
          </p:nvPr>
        </p:nvSpPr>
        <p:spPr>
          <a:xfrm>
            <a:off x="857250" y="2834640"/>
            <a:ext cx="294894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5" name="Date Placeholder 4"/>
          <p:cNvSpPr>
            <a:spLocks noGrp="1"/>
          </p:cNvSpPr>
          <p:nvPr>
            <p:ph type="dt" sz="half" idx="10"/>
          </p:nvPr>
        </p:nvSpPr>
        <p:spPr/>
        <p:txBody>
          <a:bodyPr/>
          <a:lstStyle/>
          <a:p>
            <a:fld id="{96DFF08F-DC6B-4601-B491-B0F83F6DD2DA}"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5345" y="2057400"/>
            <a:ext cx="7406640" cy="1356360"/>
          </a:xfrm>
        </p:spPr>
        <p:txBody>
          <a:bodyPr/>
          <a:lstStyle/>
          <a:p>
            <a:pPr algn="ctr"/>
            <a:r>
              <a:rPr lang="es-CL" sz="4800" b="1" dirty="0" smtClean="0">
                <a:solidFill>
                  <a:srgbClr val="00B050"/>
                </a:solidFill>
              </a:rPr>
              <a:t>PANORAMA GENERAL</a:t>
            </a:r>
            <a:r>
              <a:rPr lang="es-CL" dirty="0" smtClean="0"/>
              <a:t> </a:t>
            </a:r>
            <a:endParaRPr lang="es-CL" dirty="0"/>
          </a:p>
        </p:txBody>
      </p:sp>
      <p:sp>
        <p:nvSpPr>
          <p:cNvPr id="3" name="Marcador de posición de contenido 2"/>
          <p:cNvSpPr>
            <a:spLocks noGrp="1"/>
          </p:cNvSpPr>
          <p:nvPr>
            <p:ph idx="1"/>
          </p:nvPr>
        </p:nvSpPr>
        <p:spPr>
          <a:xfrm>
            <a:off x="1056640" y="3997960"/>
            <a:ext cx="7404735" cy="1593215"/>
          </a:xfrm>
        </p:spPr>
        <p:txBody>
          <a:bodyPr/>
          <a:lstStyle/>
          <a:p>
            <a:r>
              <a:rPr lang="es-CL" b="1" dirty="0" smtClean="0">
                <a:solidFill>
                  <a:srgbClr val="00B050"/>
                </a:solidFill>
              </a:rPr>
              <a:t>MICROBIOLOGÍA Y BIOLOGÍA CELULAR</a:t>
            </a:r>
            <a:r>
              <a:rPr lang="es-CL" dirty="0" smtClean="0">
                <a:solidFill>
                  <a:srgbClr val="00B050"/>
                </a:solidFill>
              </a:rPr>
              <a:t>.</a:t>
            </a:r>
            <a:endParaRPr lang="es-CL" dirty="0" smtClean="0">
              <a:solidFill>
                <a:srgbClr val="00B050"/>
              </a:solidFill>
            </a:endParaRPr>
          </a:p>
        </p:txBody>
      </p:sp>
      <p:pic>
        <p:nvPicPr>
          <p:cNvPr id="6" name="Imagen 5" descr="logo dpto"/>
          <p:cNvPicPr>
            <a:picLocks noChangeAspect="1"/>
          </p:cNvPicPr>
          <p:nvPr/>
        </p:nvPicPr>
        <p:blipFill>
          <a:blip r:embed="rId1"/>
          <a:stretch>
            <a:fillRect/>
          </a:stretch>
        </p:blipFill>
        <p:spPr>
          <a:xfrm>
            <a:off x="368935" y="361950"/>
            <a:ext cx="2299335" cy="1202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863" y="318654"/>
            <a:ext cx="7406640" cy="949036"/>
          </a:xfrm>
        </p:spPr>
        <p:txBody>
          <a:bodyPr>
            <a:normAutofit fontScale="90000"/>
          </a:bodyPr>
          <a:lstStyle/>
          <a:p>
            <a:pPr algn="ctr"/>
            <a:r>
              <a:rPr lang="es-CL" sz="6600" b="1" dirty="0" smtClean="0">
                <a:solidFill>
                  <a:srgbClr val="00B050"/>
                </a:solidFill>
              </a:rPr>
              <a:t>La célula</a:t>
            </a:r>
            <a:endParaRPr lang="es-CL" sz="6600" b="1" dirty="0" smtClean="0">
              <a:solidFill>
                <a:srgbClr val="00B050"/>
              </a:solidFill>
            </a:endParaRPr>
          </a:p>
        </p:txBody>
      </p:sp>
      <p:sp>
        <p:nvSpPr>
          <p:cNvPr id="3" name="Marcador de contenido 2"/>
          <p:cNvSpPr>
            <a:spLocks noGrp="1"/>
          </p:cNvSpPr>
          <p:nvPr>
            <p:ph idx="1"/>
          </p:nvPr>
        </p:nvSpPr>
        <p:spPr>
          <a:xfrm>
            <a:off x="410440" y="1267690"/>
            <a:ext cx="8359485" cy="4281055"/>
          </a:xfrm>
        </p:spPr>
        <p:txBody>
          <a:bodyPr>
            <a:normAutofit/>
          </a:bodyPr>
          <a:lstStyle/>
          <a:p>
            <a:pPr algn="just"/>
            <a:r>
              <a:rPr lang="es-CL" dirty="0" smtClean="0">
                <a:solidFill>
                  <a:srgbClr val="00B050"/>
                </a:solidFill>
              </a:rPr>
              <a:t>Todas las células contienen determinados tipos de componentes químicos complejos (macromoléculas): proteínas, ácidos nucleicos, lípidos y polisacáridos.</a:t>
            </a:r>
            <a:endParaRPr lang="es-CL" dirty="0" smtClean="0">
              <a:solidFill>
                <a:srgbClr val="00B050"/>
              </a:solidFill>
            </a:endParaRPr>
          </a:p>
          <a:p>
            <a:pPr algn="just"/>
            <a:r>
              <a:rPr lang="es-CL" dirty="0" smtClean="0">
                <a:solidFill>
                  <a:srgbClr val="00B050"/>
                </a:solidFill>
              </a:rPr>
              <a:t>Debido a que estos componentes químicos se presentan en todos los seres vivos, se piensa que todas las células descienden de un </a:t>
            </a:r>
            <a:r>
              <a:rPr lang="es-CL" i="1" dirty="0" smtClean="0">
                <a:solidFill>
                  <a:srgbClr val="00B050"/>
                </a:solidFill>
              </a:rPr>
              <a:t>antecesor común </a:t>
            </a:r>
            <a:r>
              <a:rPr lang="es-CL" dirty="0" smtClean="0">
                <a:solidFill>
                  <a:srgbClr val="00B050"/>
                </a:solidFill>
              </a:rPr>
              <a:t>único.</a:t>
            </a:r>
            <a:endParaRPr lang="es-CL" dirty="0" smtClean="0">
              <a:solidFill>
                <a:srgbClr val="00B050"/>
              </a:solidFill>
            </a:endParaRPr>
          </a:p>
          <a:p>
            <a:pPr algn="just"/>
            <a:r>
              <a:rPr lang="es-CL" dirty="0" smtClean="0">
                <a:solidFill>
                  <a:srgbClr val="00B050"/>
                </a:solidFill>
              </a:rPr>
              <a:t>A través de miles de millones de años de evolución ha ido apareciendo la enorme diversidad de tipos celulares que existe hoy en día.</a:t>
            </a:r>
            <a:endParaRPr lang="es-CL" dirty="0" smtClean="0">
              <a:solidFill>
                <a:srgbClr val="00B050"/>
              </a:solidFill>
            </a:endParaRPr>
          </a:p>
          <a:p>
            <a:pPr algn="just"/>
            <a:r>
              <a:rPr lang="es-CL" dirty="0" smtClean="0">
                <a:solidFill>
                  <a:srgbClr val="00B050"/>
                </a:solidFill>
              </a:rPr>
              <a:t>Una célula es por tanto un </a:t>
            </a:r>
            <a:r>
              <a:rPr lang="es-CL" i="1" dirty="0" smtClean="0">
                <a:solidFill>
                  <a:srgbClr val="00B050"/>
                </a:solidFill>
              </a:rPr>
              <a:t>sistema abierto</a:t>
            </a:r>
            <a:r>
              <a:rPr lang="es-CL" dirty="0" smtClean="0">
                <a:solidFill>
                  <a:srgbClr val="00B050"/>
                </a:solidFill>
              </a:rPr>
              <a:t>, que está en cambio continuo pero que permanece siendo la misma.</a:t>
            </a:r>
            <a:endParaRPr lang="es-CL" dirty="0" smtClean="0">
              <a:solidFill>
                <a:srgbClr val="00B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00" y="240665"/>
            <a:ext cx="7972425" cy="5796280"/>
          </a:xfrm>
          <a:prstGeom prst="rect">
            <a:avLst/>
          </a:prstGeom>
        </p:spPr>
      </p:pic>
      <p:sp>
        <p:nvSpPr>
          <p:cNvPr id="4" name="Cuadro de texto 3"/>
          <p:cNvSpPr txBox="1"/>
          <p:nvPr/>
        </p:nvSpPr>
        <p:spPr>
          <a:xfrm>
            <a:off x="821055" y="6153150"/>
            <a:ext cx="7435850" cy="368300"/>
          </a:xfrm>
          <a:prstGeom prst="rect">
            <a:avLst/>
          </a:prstGeom>
          <a:noFill/>
        </p:spPr>
        <p:txBody>
          <a:bodyPr wrap="square" rtlCol="0">
            <a:spAutoFit/>
          </a:bodyPr>
          <a:p>
            <a:r>
              <a:rPr lang="es-MX" altLang="en-US"/>
              <a:t>Modelo de una célula animal. </a:t>
            </a:r>
            <a:endParaRPr lang="es-MX"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406" y="308263"/>
            <a:ext cx="7133359" cy="803564"/>
          </a:xfrm>
        </p:spPr>
        <p:txBody>
          <a:bodyPr/>
          <a:lstStyle/>
          <a:p>
            <a:r>
              <a:rPr lang="es-CL" dirty="0" smtClean="0">
                <a:solidFill>
                  <a:srgbClr val="00B050"/>
                </a:solidFill>
              </a:rPr>
              <a:t>Características de una célula.</a:t>
            </a:r>
            <a:endParaRPr lang="es-CL" dirty="0" smtClean="0">
              <a:solidFill>
                <a:srgbClr val="00B050"/>
              </a:solidFill>
            </a:endParaRPr>
          </a:p>
        </p:txBody>
      </p:sp>
      <p:sp>
        <p:nvSpPr>
          <p:cNvPr id="3" name="Marcador de contenido 2"/>
          <p:cNvSpPr>
            <a:spLocks noGrp="1"/>
          </p:cNvSpPr>
          <p:nvPr>
            <p:ph idx="1"/>
          </p:nvPr>
        </p:nvSpPr>
        <p:spPr>
          <a:xfrm>
            <a:off x="223406" y="1111827"/>
            <a:ext cx="8588085" cy="5372100"/>
          </a:xfrm>
        </p:spPr>
        <p:txBody>
          <a:bodyPr>
            <a:normAutofit lnSpcReduction="10000"/>
          </a:bodyPr>
          <a:lstStyle/>
          <a:p>
            <a:pPr marL="45720" indent="0">
              <a:buNone/>
            </a:pPr>
            <a:r>
              <a:rPr lang="es-CL" b="1" dirty="0" smtClean="0">
                <a:solidFill>
                  <a:srgbClr val="00B050"/>
                </a:solidFill>
              </a:rPr>
              <a:t>1.- Auto-alimentación o nutrición.</a:t>
            </a:r>
            <a:endParaRPr lang="es-CL" b="1"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Las células toman sustancias del medio, las transforman de 	una forma a otra, liberan energía y eliminan productos de 	desecho.</a:t>
            </a:r>
            <a:endParaRPr lang="es-CL" dirty="0" smtClean="0">
              <a:solidFill>
                <a:srgbClr val="00B050"/>
              </a:solidFill>
            </a:endParaRPr>
          </a:p>
          <a:p>
            <a:pPr marL="45720" indent="0" algn="just">
              <a:buNone/>
            </a:pPr>
            <a:r>
              <a:rPr lang="es-CL" b="1" dirty="0" smtClean="0">
                <a:solidFill>
                  <a:srgbClr val="00B050"/>
                </a:solidFill>
              </a:rPr>
              <a:t>2.- Auto-replicación o crecimiento.</a:t>
            </a:r>
            <a:endParaRPr lang="es-CL" b="1" dirty="0" smtClean="0">
              <a:solidFill>
                <a:srgbClr val="00B050"/>
              </a:solidFill>
            </a:endParaRPr>
          </a:p>
          <a:p>
            <a:pPr marL="45720" indent="0" algn="just">
              <a:buNone/>
            </a:pPr>
            <a:r>
              <a:rPr lang="es-CL" dirty="0" smtClean="0">
                <a:solidFill>
                  <a:srgbClr val="00B050"/>
                </a:solidFill>
              </a:rPr>
              <a:t>	Las células son capaces de dirigir su propia síntesis. Como 	consecuencia de los procesos nutricionales, una célula crece y 	se divide, formando dos células, cada una casi idéntica a la 	célula original.</a:t>
            </a:r>
            <a:endParaRPr lang="es-CL" dirty="0" smtClean="0">
              <a:solidFill>
                <a:srgbClr val="00B050"/>
              </a:solidFill>
            </a:endParaRPr>
          </a:p>
          <a:p>
            <a:pPr marL="45720" indent="0" algn="just">
              <a:buNone/>
            </a:pPr>
            <a:r>
              <a:rPr lang="es-CL" b="1" dirty="0" smtClean="0">
                <a:solidFill>
                  <a:srgbClr val="00B050"/>
                </a:solidFill>
              </a:rPr>
              <a:t>3.- Diferenciación.</a:t>
            </a:r>
            <a:endParaRPr lang="es-CL" b="1" dirty="0" smtClean="0">
              <a:solidFill>
                <a:srgbClr val="00B050"/>
              </a:solidFill>
            </a:endParaRPr>
          </a:p>
          <a:p>
            <a:pPr marL="45720" indent="0" algn="just">
              <a:buNone/>
            </a:pPr>
            <a:r>
              <a:rPr lang="es-CL" b="1" dirty="0">
                <a:solidFill>
                  <a:srgbClr val="00B050"/>
                </a:solidFill>
              </a:rPr>
              <a:t>	</a:t>
            </a:r>
            <a:r>
              <a:rPr lang="es-CL" dirty="0" smtClean="0">
                <a:solidFill>
                  <a:srgbClr val="00B050"/>
                </a:solidFill>
              </a:rPr>
              <a:t>cuando una célula se diferencia, se forman algunas sustancias o 	estructuras que no estaban previamente formadas y otras que lo 	estaban dejan de formarse. Es a menudo parte del ciclo de la vida 	celular en que las células forman estructuras especializadas 	relacionadas con la reproducción sexual, la dispersión o la 	supervivencia frente a condiciones desfavorables.</a:t>
            </a:r>
            <a:endParaRPr lang="es-CL" dirty="0" smtClean="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1450" y="228600"/>
            <a:ext cx="7375525" cy="5364480"/>
          </a:xfrm>
          <a:prstGeom prst="rect">
            <a:avLst/>
          </a:prstGeom>
          <a:ln>
            <a:noFill/>
          </a:ln>
          <a:effectLst>
            <a:softEdge rad="112500"/>
          </a:effectLst>
        </p:spPr>
      </p:pic>
      <p:sp>
        <p:nvSpPr>
          <p:cNvPr id="4" name="Cuadro de texto 3"/>
          <p:cNvSpPr txBox="1"/>
          <p:nvPr/>
        </p:nvSpPr>
        <p:spPr>
          <a:xfrm>
            <a:off x="940435" y="5824855"/>
            <a:ext cx="6983730" cy="368300"/>
          </a:xfrm>
          <a:prstGeom prst="rect">
            <a:avLst/>
          </a:prstGeom>
          <a:noFill/>
        </p:spPr>
        <p:txBody>
          <a:bodyPr wrap="square" rtlCol="0">
            <a:spAutoFit/>
          </a:bodyPr>
          <a:p>
            <a:r>
              <a:rPr lang="es-MX" altLang="en-US"/>
              <a:t>División celular</a:t>
            </a:r>
            <a:endParaRPr lang="es-MX"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406" y="308263"/>
            <a:ext cx="7133359" cy="803564"/>
          </a:xfrm>
        </p:spPr>
        <p:txBody>
          <a:bodyPr/>
          <a:lstStyle/>
          <a:p>
            <a:r>
              <a:rPr lang="es-CL" dirty="0" smtClean="0">
                <a:solidFill>
                  <a:srgbClr val="00B050"/>
                </a:solidFill>
              </a:rPr>
              <a:t>Características de una célula.</a:t>
            </a:r>
            <a:endParaRPr lang="es-CL" dirty="0" smtClean="0">
              <a:solidFill>
                <a:srgbClr val="00B050"/>
              </a:solidFill>
            </a:endParaRPr>
          </a:p>
        </p:txBody>
      </p:sp>
      <p:sp>
        <p:nvSpPr>
          <p:cNvPr id="3" name="Marcador de contenido 2"/>
          <p:cNvSpPr>
            <a:spLocks noGrp="1"/>
          </p:cNvSpPr>
          <p:nvPr>
            <p:ph idx="1"/>
          </p:nvPr>
        </p:nvSpPr>
        <p:spPr>
          <a:xfrm>
            <a:off x="223406" y="1111827"/>
            <a:ext cx="8588085" cy="5372100"/>
          </a:xfrm>
        </p:spPr>
        <p:txBody>
          <a:bodyPr>
            <a:normAutofit/>
          </a:bodyPr>
          <a:lstStyle/>
          <a:p>
            <a:pPr marL="45720" indent="0">
              <a:buNone/>
            </a:pPr>
            <a:r>
              <a:rPr lang="es-CL" b="1" dirty="0" smtClean="0">
                <a:solidFill>
                  <a:srgbClr val="00B050"/>
                </a:solidFill>
              </a:rPr>
              <a:t>4.- Señalización química.</a:t>
            </a:r>
            <a:endParaRPr lang="es-CL" b="1" dirty="0" smtClean="0">
              <a:solidFill>
                <a:srgbClr val="00B050"/>
              </a:solidFill>
            </a:endParaRPr>
          </a:p>
          <a:p>
            <a:pPr marL="45720" indent="0" algn="just">
              <a:buNone/>
            </a:pPr>
            <a:r>
              <a:rPr lang="es-CL" b="1" dirty="0">
                <a:solidFill>
                  <a:srgbClr val="00B050"/>
                </a:solidFill>
              </a:rPr>
              <a:t>	</a:t>
            </a:r>
            <a:r>
              <a:rPr lang="es-CL" dirty="0" smtClean="0">
                <a:solidFill>
                  <a:srgbClr val="00B050"/>
                </a:solidFill>
              </a:rPr>
              <a:t>Las células responden a estímulos químicos y físicos del medio.</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Con frecuencia las células pueden </a:t>
            </a:r>
            <a:r>
              <a:rPr lang="es-CL" i="1" dirty="0" smtClean="0">
                <a:solidFill>
                  <a:srgbClr val="00B050"/>
                </a:solidFill>
              </a:rPr>
              <a:t>interaccionar </a:t>
            </a:r>
            <a:r>
              <a:rPr lang="es-CL" dirty="0" smtClean="0">
                <a:solidFill>
                  <a:srgbClr val="00B050"/>
                </a:solidFill>
              </a:rPr>
              <a:t>o </a:t>
            </a:r>
            <a:r>
              <a:rPr lang="es-CL" i="1" dirty="0" smtClean="0">
                <a:solidFill>
                  <a:srgbClr val="00B050"/>
                </a:solidFill>
              </a:rPr>
              <a:t>comunicar</a:t>
            </a:r>
            <a:r>
              <a:rPr lang="es-CL" dirty="0" smtClean="0">
                <a:solidFill>
                  <a:srgbClr val="00B050"/>
                </a:solidFill>
              </a:rPr>
              <a:t> con 	otras células, generalmente por medio de </a:t>
            </a:r>
            <a:r>
              <a:rPr lang="es-CL" b="1" dirty="0" smtClean="0">
                <a:solidFill>
                  <a:srgbClr val="00B050"/>
                </a:solidFill>
              </a:rPr>
              <a:t>señales químicas.</a:t>
            </a:r>
            <a:endParaRPr lang="es-CL" dirty="0" smtClean="0">
              <a:solidFill>
                <a:srgbClr val="00B050"/>
              </a:solidFill>
            </a:endParaRPr>
          </a:p>
          <a:p>
            <a:pPr marL="45720" indent="0" algn="just">
              <a:buNone/>
            </a:pPr>
            <a:r>
              <a:rPr lang="es-CL" dirty="0" smtClean="0">
                <a:solidFill>
                  <a:srgbClr val="00B050"/>
                </a:solidFill>
              </a:rPr>
              <a:t>	La comunicación química está más desarrollada en los 	organismos superiores, tales como plantas y animales (tejidos, 	órganos).</a:t>
            </a:r>
            <a:endParaRPr lang="es-CL" dirty="0" smtClean="0">
              <a:solidFill>
                <a:srgbClr val="00B050"/>
              </a:solidFill>
            </a:endParaRPr>
          </a:p>
          <a:p>
            <a:pPr marL="45720" indent="0" algn="just">
              <a:buNone/>
            </a:pPr>
            <a:r>
              <a:rPr lang="es-CL" b="1" dirty="0" smtClean="0">
                <a:solidFill>
                  <a:srgbClr val="00B050"/>
                </a:solidFill>
              </a:rPr>
              <a:t>5.- Evolución.</a:t>
            </a:r>
            <a:endParaRPr lang="es-CL" b="1" dirty="0" smtClean="0">
              <a:solidFill>
                <a:srgbClr val="00B050"/>
              </a:solidFill>
            </a:endParaRPr>
          </a:p>
          <a:p>
            <a:pPr marL="45720" indent="0" algn="just">
              <a:buNone/>
            </a:pPr>
            <a:r>
              <a:rPr lang="es-CL" b="1" dirty="0">
                <a:solidFill>
                  <a:srgbClr val="00B050"/>
                </a:solidFill>
              </a:rPr>
              <a:t>	</a:t>
            </a:r>
            <a:r>
              <a:rPr lang="es-CL" dirty="0" smtClean="0">
                <a:solidFill>
                  <a:srgbClr val="00B050"/>
                </a:solidFill>
              </a:rPr>
              <a:t>A diferencia de las estructuras inanimadas, los organismos </a:t>
            </a:r>
            <a:r>
              <a:rPr lang="es-CL" dirty="0" err="1" smtClean="0">
                <a:solidFill>
                  <a:srgbClr val="00B050"/>
                </a:solidFill>
              </a:rPr>
              <a:t>uni</a:t>
            </a:r>
            <a:r>
              <a:rPr lang="es-CL" dirty="0" smtClean="0">
                <a:solidFill>
                  <a:srgbClr val="00B050"/>
                </a:solidFill>
              </a:rPr>
              <a:t> y 	pluricelulares </a:t>
            </a:r>
            <a:r>
              <a:rPr lang="es-CL" i="1" dirty="0" smtClean="0">
                <a:solidFill>
                  <a:srgbClr val="00B050"/>
                </a:solidFill>
              </a:rPr>
              <a:t>evolucionan</a:t>
            </a:r>
            <a:r>
              <a:rPr lang="es-CL" dirty="0" smtClean="0">
                <a:solidFill>
                  <a:srgbClr val="00B050"/>
                </a:solidFill>
              </a:rPr>
              <a:t>. Esto significa que hay cambios 	hereditarios que ocurren a baja frecuencia en todas las células de 	modo regular (adaptación). El resultado de la evolución es la 	selección de aquellos organismos mejor adaptados a vivir en un 	medio particular.</a:t>
            </a:r>
            <a:endParaRPr lang="es-CL" b="1" dirty="0" smtClean="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055" y="233680"/>
            <a:ext cx="7513955" cy="5474335"/>
          </a:xfrm>
          <a:prstGeom prst="rect">
            <a:avLst/>
          </a:prstGeom>
          <a:ln>
            <a:noFill/>
          </a:ln>
          <a:effectLst>
            <a:softEdge rad="112500"/>
          </a:effectLst>
        </p:spPr>
      </p:pic>
      <p:sp>
        <p:nvSpPr>
          <p:cNvPr id="5" name="Cuadro de texto 4"/>
          <p:cNvSpPr txBox="1"/>
          <p:nvPr/>
        </p:nvSpPr>
        <p:spPr>
          <a:xfrm>
            <a:off x="670560" y="5980430"/>
            <a:ext cx="6250305" cy="368300"/>
          </a:xfrm>
          <a:prstGeom prst="rect">
            <a:avLst/>
          </a:prstGeom>
          <a:noFill/>
        </p:spPr>
        <p:txBody>
          <a:bodyPr wrap="square" rtlCol="0">
            <a:spAutoFit/>
          </a:bodyPr>
          <a:p>
            <a:r>
              <a:rPr lang="es-MX" altLang="en-US"/>
              <a:t>Neuronas, células nerviosas.</a:t>
            </a:r>
            <a:endParaRPr lang="es-MX"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7705" y="426028"/>
            <a:ext cx="8463395" cy="5933208"/>
          </a:xfrm>
        </p:spPr>
        <p:txBody>
          <a:bodyPr/>
          <a:lstStyle/>
          <a:p>
            <a:pPr marL="45720" indent="0">
              <a:buNone/>
            </a:pPr>
            <a:r>
              <a:rPr lang="es-CL" b="1" dirty="0" smtClean="0">
                <a:solidFill>
                  <a:srgbClr val="00B050"/>
                </a:solidFill>
              </a:rPr>
              <a:t>… Una célula viva es en realidad un sistema abierto:</a:t>
            </a:r>
            <a:endParaRPr lang="es-CL" b="1" dirty="0" smtClean="0">
              <a:solidFill>
                <a:srgbClr val="00B050"/>
              </a:solidFill>
            </a:endParaRPr>
          </a:p>
          <a:p>
            <a:pPr algn="just">
              <a:buFontTx/>
              <a:buChar char="-"/>
            </a:pPr>
            <a:r>
              <a:rPr lang="es-CL" dirty="0" smtClean="0">
                <a:solidFill>
                  <a:srgbClr val="00B050"/>
                </a:solidFill>
              </a:rPr>
              <a:t>Es decir, un sistema que toma energía de su entorno para mantener la estructura celular. Una célula lleva a cabo transformaciones energéticas y parte de esta energía se usa para conservar la estructura misma de la célula.</a:t>
            </a:r>
            <a:endParaRPr lang="es-CL" dirty="0" smtClean="0">
              <a:solidFill>
                <a:srgbClr val="00B050"/>
              </a:solidFill>
            </a:endParaRPr>
          </a:p>
          <a:p>
            <a:pPr algn="just">
              <a:buFontTx/>
              <a:buChar char="-"/>
            </a:pPr>
            <a:r>
              <a:rPr lang="es-CL" dirty="0" smtClean="0">
                <a:solidFill>
                  <a:srgbClr val="00B050"/>
                </a:solidFill>
              </a:rPr>
              <a:t>La base de la función celular es la estructura celular. La importancia de la estructura como fundamento de la vida se pone en manifiesto al considerar que las células son </a:t>
            </a:r>
            <a:r>
              <a:rPr lang="es-CL" i="1" dirty="0" smtClean="0">
                <a:solidFill>
                  <a:srgbClr val="00B050"/>
                </a:solidFill>
              </a:rPr>
              <a:t>sistemas </a:t>
            </a:r>
            <a:r>
              <a:rPr lang="es-CL" i="1" dirty="0" err="1" smtClean="0">
                <a:solidFill>
                  <a:srgbClr val="00B050"/>
                </a:solidFill>
              </a:rPr>
              <a:t>autoreplicativos</a:t>
            </a:r>
            <a:r>
              <a:rPr lang="es-CL" dirty="0" smtClean="0">
                <a:solidFill>
                  <a:srgbClr val="00B050"/>
                </a:solidFill>
              </a:rPr>
              <a:t> (una célula produce otra célula). Por lo tanto, hacer una célula viva consiste esencialmente en hacer la estructura correcta.</a:t>
            </a:r>
            <a:endParaRPr lang="es-CL" dirty="0" smtClean="0">
              <a:solidFill>
                <a:srgbClr val="00B050"/>
              </a:solidFill>
            </a:endParaRPr>
          </a:p>
          <a:p>
            <a:pPr algn="just">
              <a:buFontTx/>
              <a:buChar char="-"/>
            </a:pPr>
            <a:r>
              <a:rPr lang="es-CL" dirty="0" smtClean="0">
                <a:solidFill>
                  <a:srgbClr val="00B050"/>
                </a:solidFill>
              </a:rPr>
              <a:t>La naturaleza no fortuita de una célula viva se muestra más claramente cuando se analiza su composición química y se compara con la composición química de la tierra.</a:t>
            </a:r>
            <a:endParaRPr lang="es-CL" dirty="0" smtClean="0">
              <a:solidFill>
                <a:srgbClr val="00B050"/>
              </a:solidFill>
            </a:endParaRPr>
          </a:p>
          <a:p>
            <a:pPr algn="just">
              <a:buFontTx/>
              <a:buChar char="-"/>
            </a:pPr>
            <a:r>
              <a:rPr lang="es-CL" dirty="0" smtClean="0">
                <a:solidFill>
                  <a:srgbClr val="00B050"/>
                </a:solidFill>
              </a:rPr>
              <a:t>Los elemento s principales C, H, O, N, P y S son mucho más abundantes entre los seres vivos que en la materia inerte (corteza terrestre). Por lo que, los organismos vivos concentran esto elementos a partir del medio. </a:t>
            </a:r>
            <a:endParaRPr lang="es-CL" dirty="0" smtClean="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910" y="827809"/>
            <a:ext cx="7406640" cy="1356360"/>
          </a:xfrm>
        </p:spPr>
        <p:txBody>
          <a:bodyPr/>
          <a:lstStyle/>
          <a:p>
            <a:pPr algn="ctr"/>
            <a:r>
              <a:rPr lang="es-CL" dirty="0" smtClean="0">
                <a:solidFill>
                  <a:srgbClr val="00B050"/>
                </a:solidFill>
              </a:rPr>
              <a:t>¿Cuál fue el origen de las primera células?</a:t>
            </a:r>
            <a:endParaRPr lang="es-CL" dirty="0" smtClean="0">
              <a:solidFill>
                <a:srgbClr val="00B050"/>
              </a:solidFill>
            </a:endParaRPr>
          </a:p>
        </p:txBody>
      </p:sp>
      <p:sp>
        <p:nvSpPr>
          <p:cNvPr id="3" name="Marcador de contenido 2"/>
          <p:cNvSpPr>
            <a:spLocks noGrp="1"/>
          </p:cNvSpPr>
          <p:nvPr>
            <p:ph idx="1"/>
          </p:nvPr>
        </p:nvSpPr>
        <p:spPr>
          <a:xfrm>
            <a:off x="358488" y="1965959"/>
            <a:ext cx="8359485" cy="4486795"/>
          </a:xfrm>
        </p:spPr>
        <p:txBody>
          <a:bodyPr/>
          <a:lstStyle/>
          <a:p>
            <a:pPr algn="ctr"/>
            <a:endParaRPr lang="es-CL" b="1" i="1" dirty="0" smtClean="0"/>
          </a:p>
          <a:p>
            <a:pPr algn="ctr"/>
            <a:r>
              <a:rPr lang="es-CL" sz="2400" b="1" i="1" dirty="0" smtClean="0">
                <a:solidFill>
                  <a:srgbClr val="00B050"/>
                </a:solidFill>
              </a:rPr>
              <a:t>Debió proceder de una no-célula, es decir, de algo anterior a la célula tal como una estructura pre-celular.</a:t>
            </a:r>
            <a:endParaRPr lang="es-CL" sz="2400" b="1" i="1" dirty="0" smtClean="0">
              <a:solidFill>
                <a:srgbClr val="00B050"/>
              </a:solidFill>
            </a:endParaRPr>
          </a:p>
          <a:p>
            <a:pPr algn="ctr"/>
            <a:endParaRPr lang="es-CL" sz="2400" b="1" i="1" dirty="0">
              <a:solidFill>
                <a:srgbClr val="00B050"/>
              </a:solidFill>
            </a:endParaRPr>
          </a:p>
          <a:p>
            <a:pPr algn="ctr"/>
            <a:r>
              <a:rPr lang="es-CL" sz="2400" b="1" i="1" dirty="0" smtClean="0">
                <a:solidFill>
                  <a:srgbClr val="00B050"/>
                </a:solidFill>
              </a:rPr>
              <a:t>Aunque la formación de la primera célula fue un sucesor improbable cuya ocurrencia pudo requerir varios cientos o miles de millones de años, una vez que apareció la primera célula se produjeron una serie de sucesos altamente probables, que incluían crecimiento y división, hasta formar poblaciones celulares sobre las que las fuerzas evolutivas comenzaron a actuar para seleccionar.</a:t>
            </a:r>
            <a:endParaRPr lang="es-CL" sz="2400" b="1" i="1" dirty="0" smtClean="0">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3355" y="225425"/>
            <a:ext cx="7886700" cy="5792470"/>
          </a:xfrm>
          <a:prstGeom prst="rect">
            <a:avLst/>
          </a:prstGeom>
        </p:spPr>
      </p:pic>
      <p:sp>
        <p:nvSpPr>
          <p:cNvPr id="4" name="Cuadro de texto 3"/>
          <p:cNvSpPr txBox="1"/>
          <p:nvPr/>
        </p:nvSpPr>
        <p:spPr>
          <a:xfrm>
            <a:off x="351155" y="6179820"/>
            <a:ext cx="5067935" cy="368300"/>
          </a:xfrm>
          <a:prstGeom prst="rect">
            <a:avLst/>
          </a:prstGeom>
          <a:noFill/>
        </p:spPr>
        <p:txBody>
          <a:bodyPr wrap="square" rtlCol="0">
            <a:spAutoFit/>
          </a:bodyPr>
          <a:p>
            <a:r>
              <a:rPr lang="es-MX" altLang="en-US"/>
              <a:t>Modelo de una bacteria</a:t>
            </a:r>
            <a:endParaRPr lang="es-MX"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841" y="245918"/>
            <a:ext cx="4878532" cy="813955"/>
          </a:xfrm>
        </p:spPr>
        <p:txBody>
          <a:bodyPr/>
          <a:lstStyle/>
          <a:p>
            <a:r>
              <a:rPr lang="es-CL" i="1" dirty="0" smtClean="0">
                <a:solidFill>
                  <a:srgbClr val="00B050"/>
                </a:solidFill>
              </a:rPr>
              <a:t>Funciones celulares:</a:t>
            </a:r>
            <a:endParaRPr lang="es-CL" i="1" dirty="0" smtClean="0">
              <a:solidFill>
                <a:srgbClr val="00B050"/>
              </a:solidFill>
            </a:endParaRPr>
          </a:p>
        </p:txBody>
      </p:sp>
      <p:sp>
        <p:nvSpPr>
          <p:cNvPr id="3" name="Marcador de contenido 2"/>
          <p:cNvSpPr>
            <a:spLocks noGrp="1"/>
          </p:cNvSpPr>
          <p:nvPr>
            <p:ph idx="1"/>
          </p:nvPr>
        </p:nvSpPr>
        <p:spPr>
          <a:xfrm>
            <a:off x="597478" y="1309255"/>
            <a:ext cx="7404653" cy="3886200"/>
          </a:xfrm>
        </p:spPr>
        <p:txBody>
          <a:bodyPr/>
          <a:lstStyle/>
          <a:p>
            <a:r>
              <a:rPr lang="es-CL" dirty="0" smtClean="0">
                <a:solidFill>
                  <a:srgbClr val="00B050"/>
                </a:solidFill>
              </a:rPr>
              <a:t>1.- Función como máquina: el papel de las enzimas</a:t>
            </a:r>
            <a:endParaRPr lang="es-CL" dirty="0" smtClean="0">
              <a:solidFill>
                <a:srgbClr val="00B050"/>
              </a:solidFill>
            </a:endParaRPr>
          </a:p>
          <a:p>
            <a:pPr marL="45720" indent="0">
              <a:buNone/>
            </a:pPr>
            <a:r>
              <a:rPr lang="es-CL" dirty="0" smtClean="0">
                <a:solidFill>
                  <a:srgbClr val="00B050"/>
                </a:solidFill>
              </a:rPr>
              <a:t>	- estructura.</a:t>
            </a:r>
            <a:endParaRPr lang="es-CL" dirty="0" smtClean="0">
              <a:solidFill>
                <a:srgbClr val="00B050"/>
              </a:solidFill>
            </a:endParaRPr>
          </a:p>
          <a:p>
            <a:pPr marL="45720" indent="0">
              <a:buNone/>
            </a:pPr>
            <a:r>
              <a:rPr lang="es-CL" dirty="0">
                <a:solidFill>
                  <a:srgbClr val="00B050"/>
                </a:solidFill>
              </a:rPr>
              <a:t>	</a:t>
            </a:r>
            <a:r>
              <a:rPr lang="es-CL" dirty="0" smtClean="0">
                <a:solidFill>
                  <a:srgbClr val="00B050"/>
                </a:solidFill>
              </a:rPr>
              <a:t>- especificidad.</a:t>
            </a:r>
            <a:endParaRPr lang="es-CL" dirty="0" smtClean="0">
              <a:solidFill>
                <a:srgbClr val="00B050"/>
              </a:solidFill>
            </a:endParaRPr>
          </a:p>
          <a:p>
            <a:r>
              <a:rPr lang="es-CL" dirty="0" smtClean="0">
                <a:solidFill>
                  <a:srgbClr val="00B050"/>
                </a:solidFill>
              </a:rPr>
              <a:t>2.- Función codificadoras: ADN, ARN, proteína.</a:t>
            </a:r>
            <a:endParaRPr lang="es-CL" dirty="0" smtClean="0">
              <a:solidFill>
                <a:srgbClr val="00B050"/>
              </a:solidFill>
            </a:endParaRPr>
          </a:p>
          <a:p>
            <a:pPr marL="45720" indent="0">
              <a:buNone/>
            </a:pPr>
            <a:r>
              <a:rPr lang="es-CL" dirty="0">
                <a:solidFill>
                  <a:srgbClr val="00B050"/>
                </a:solidFill>
              </a:rPr>
              <a:t>	</a:t>
            </a:r>
            <a:r>
              <a:rPr lang="es-CL" dirty="0" smtClean="0">
                <a:solidFill>
                  <a:srgbClr val="00B050"/>
                </a:solidFill>
              </a:rPr>
              <a:t>- código genético.</a:t>
            </a:r>
            <a:endParaRPr lang="es-CL" dirty="0" smtClean="0">
              <a:solidFill>
                <a:srgbClr val="00B050"/>
              </a:solidFill>
            </a:endParaRPr>
          </a:p>
          <a:p>
            <a:pPr marL="45720" indent="0">
              <a:buNone/>
            </a:pPr>
            <a:r>
              <a:rPr lang="es-CL" dirty="0">
                <a:solidFill>
                  <a:srgbClr val="00B050"/>
                </a:solidFill>
              </a:rPr>
              <a:t>	</a:t>
            </a:r>
            <a:r>
              <a:rPr lang="es-CL" dirty="0" smtClean="0">
                <a:solidFill>
                  <a:srgbClr val="00B050"/>
                </a:solidFill>
              </a:rPr>
              <a:t>- gen.</a:t>
            </a:r>
            <a:endParaRPr lang="es-CL" dirty="0" smtClean="0">
              <a:solidFill>
                <a:srgbClr val="00B050"/>
              </a:solidFill>
            </a:endParaRPr>
          </a:p>
          <a:p>
            <a:pPr marL="45720" indent="0">
              <a:buNone/>
            </a:pPr>
            <a:r>
              <a:rPr lang="es-CL" dirty="0">
                <a:solidFill>
                  <a:srgbClr val="00B050"/>
                </a:solidFill>
              </a:rPr>
              <a:t>	</a:t>
            </a:r>
            <a:r>
              <a:rPr lang="es-CL" dirty="0" smtClean="0">
                <a:solidFill>
                  <a:srgbClr val="00B050"/>
                </a:solidFill>
              </a:rPr>
              <a:t>- replicación.</a:t>
            </a:r>
            <a:endParaRPr lang="es-CL" dirty="0" smtClean="0">
              <a:solidFill>
                <a:srgbClr val="00B050"/>
              </a:solidFill>
            </a:endParaRPr>
          </a:p>
          <a:p>
            <a:pPr marL="45720" indent="0">
              <a:buNone/>
            </a:pPr>
            <a:r>
              <a:rPr lang="es-CL" dirty="0">
                <a:solidFill>
                  <a:srgbClr val="00B050"/>
                </a:solidFill>
              </a:rPr>
              <a:t>	</a:t>
            </a:r>
            <a:r>
              <a:rPr lang="es-CL" dirty="0" smtClean="0">
                <a:solidFill>
                  <a:srgbClr val="00B050"/>
                </a:solidFill>
              </a:rPr>
              <a:t>- ribosomas.</a:t>
            </a:r>
            <a:endParaRPr lang="es-CL" dirty="0" smtClean="0">
              <a:solidFill>
                <a:srgbClr val="00B050"/>
              </a:solidFill>
            </a:endParaRPr>
          </a:p>
        </p:txBody>
      </p:sp>
      <p:sp>
        <p:nvSpPr>
          <p:cNvPr id="4" name="CuadroTexto 3"/>
          <p:cNvSpPr txBox="1"/>
          <p:nvPr/>
        </p:nvSpPr>
        <p:spPr>
          <a:xfrm>
            <a:off x="862445" y="5372100"/>
            <a:ext cx="3709555"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METABOLISMO</a:t>
            </a:r>
            <a:endParaRPr lang="es-CL" sz="4000" dirty="0">
              <a:solidFill>
                <a:schemeClr val="accent1">
                  <a:lumMod val="50000"/>
                </a:schemeClr>
              </a:solidFill>
            </a:endParaRPr>
          </a:p>
        </p:txBody>
      </p:sp>
      <p:sp>
        <p:nvSpPr>
          <p:cNvPr id="5" name="CuadroTexto 4"/>
          <p:cNvSpPr txBox="1"/>
          <p:nvPr/>
        </p:nvSpPr>
        <p:spPr>
          <a:xfrm>
            <a:off x="5626077" y="5361709"/>
            <a:ext cx="2594263"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GENÉTICA</a:t>
            </a:r>
            <a:endParaRPr lang="es-CL" sz="4000" dirty="0">
              <a:solidFill>
                <a:schemeClr val="accent1">
                  <a:lumMod val="50000"/>
                </a:schemeClr>
              </a:solidFill>
            </a:endParaRPr>
          </a:p>
        </p:txBody>
      </p:sp>
      <p:cxnSp>
        <p:nvCxnSpPr>
          <p:cNvPr id="7" name="Conector recto 6"/>
          <p:cNvCxnSpPr>
            <a:stCxn id="4" idx="3"/>
            <a:endCxn id="5" idx="1"/>
          </p:cNvCxnSpPr>
          <p:nvPr/>
        </p:nvCxnSpPr>
        <p:spPr>
          <a:xfrm flipV="1">
            <a:off x="4572000" y="5715652"/>
            <a:ext cx="1054077" cy="10391"/>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9606" y="405246"/>
            <a:ext cx="7839941" cy="1498369"/>
          </a:xfrm>
        </p:spPr>
        <p:txBody>
          <a:bodyPr>
            <a:normAutofit/>
          </a:bodyPr>
          <a:lstStyle/>
          <a:p>
            <a:pPr algn="ctr"/>
            <a:r>
              <a:rPr lang="es-CL" sz="5400" b="1" dirty="0" smtClean="0">
                <a:solidFill>
                  <a:srgbClr val="00B050"/>
                </a:solidFill>
              </a:rPr>
              <a:t>¿Qué es la microbiología?</a:t>
            </a:r>
            <a:endParaRPr lang="es-CL" sz="5400" b="1" dirty="0" smtClean="0">
              <a:solidFill>
                <a:srgbClr val="00B050"/>
              </a:solidFill>
            </a:endParaRPr>
          </a:p>
        </p:txBody>
      </p:sp>
      <p:sp>
        <p:nvSpPr>
          <p:cNvPr id="3" name="Marcador de contenido 2"/>
          <p:cNvSpPr>
            <a:spLocks noGrp="1"/>
          </p:cNvSpPr>
          <p:nvPr>
            <p:ph idx="1"/>
          </p:nvPr>
        </p:nvSpPr>
        <p:spPr>
          <a:xfrm>
            <a:off x="400051" y="1693718"/>
            <a:ext cx="8328312" cy="4707082"/>
          </a:xfrm>
        </p:spPr>
        <p:txBody>
          <a:bodyPr/>
          <a:lstStyle/>
          <a:p>
            <a:pPr algn="just"/>
            <a:r>
              <a:rPr lang="es-CL" b="1" i="1" dirty="0" smtClean="0">
                <a:solidFill>
                  <a:srgbClr val="00B050"/>
                </a:solidFill>
              </a:rPr>
              <a:t>Como ciencia biológica.</a:t>
            </a:r>
            <a:endParaRPr lang="es-CL" b="1" i="1" dirty="0" smtClean="0">
              <a:solidFill>
                <a:srgbClr val="00B050"/>
              </a:solidFill>
            </a:endParaRPr>
          </a:p>
          <a:p>
            <a:pPr algn="just">
              <a:buFontTx/>
              <a:buChar char="-"/>
            </a:pPr>
            <a:r>
              <a:rPr lang="es-CL" dirty="0" smtClean="0">
                <a:solidFill>
                  <a:srgbClr val="00B050"/>
                </a:solidFill>
              </a:rPr>
              <a:t>Estudia las células vivas y como funcionan.</a:t>
            </a:r>
            <a:endParaRPr lang="es-CL" dirty="0" smtClean="0">
              <a:solidFill>
                <a:srgbClr val="00B050"/>
              </a:solidFill>
            </a:endParaRPr>
          </a:p>
          <a:p>
            <a:pPr algn="just">
              <a:buFontTx/>
              <a:buChar char="-"/>
            </a:pPr>
            <a:r>
              <a:rPr lang="es-CL" dirty="0" smtClean="0">
                <a:solidFill>
                  <a:srgbClr val="00B050"/>
                </a:solidFill>
              </a:rPr>
              <a:t>Trata de los microorganismos, células capaces de existir en forma libre o independiente (bacterias).</a:t>
            </a:r>
            <a:endParaRPr lang="es-CL" dirty="0" smtClean="0">
              <a:solidFill>
                <a:srgbClr val="00B050"/>
              </a:solidFill>
            </a:endParaRPr>
          </a:p>
          <a:p>
            <a:pPr algn="just">
              <a:buFontTx/>
              <a:buChar char="-"/>
            </a:pPr>
            <a:r>
              <a:rPr lang="es-CL" dirty="0" smtClean="0">
                <a:solidFill>
                  <a:srgbClr val="00B050"/>
                </a:solidFill>
              </a:rPr>
              <a:t>Investiga acerca de la diversidad microbiana y de la evolución.</a:t>
            </a:r>
            <a:endParaRPr lang="es-CL" dirty="0">
              <a:solidFill>
                <a:srgbClr val="00B050"/>
              </a:solidFill>
            </a:endParaRPr>
          </a:p>
          <a:p>
            <a:pPr algn="just">
              <a:buFontTx/>
              <a:buChar char="-"/>
            </a:pPr>
            <a:r>
              <a:rPr lang="es-CL" dirty="0" smtClean="0">
                <a:solidFill>
                  <a:srgbClr val="00B050"/>
                </a:solidFill>
              </a:rPr>
              <a:t>Estudia lo que lo microorganismos hacen en el mundo en su conjunto, en la sociedad humana, en nuestros propios cuerpos, y en los de los animales y las plantas.</a:t>
            </a:r>
            <a:endParaRPr lang="es-CL" dirty="0" smtClean="0">
              <a:solidFill>
                <a:srgbClr val="00B050"/>
              </a:solidFill>
            </a:endParaRPr>
          </a:p>
          <a:p>
            <a:pPr algn="just">
              <a:buFontTx/>
              <a:buChar char="-"/>
            </a:pPr>
            <a:r>
              <a:rPr lang="es-CL" dirty="0" smtClean="0">
                <a:solidFill>
                  <a:srgbClr val="00B050"/>
                </a:solidFill>
              </a:rPr>
              <a:t>Se ocupa del papel central que tiene como ciencia biológica básica y de cómo el conocimiento de los microorganismos (M.O.) puede ayudar a comprender mejor la biología de los organismos superiores, incluida la raza humana.</a:t>
            </a:r>
            <a:endParaRPr lang="es-CL" dirty="0" smtClean="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841" y="245918"/>
            <a:ext cx="4878532" cy="813955"/>
          </a:xfrm>
        </p:spPr>
        <p:txBody>
          <a:bodyPr/>
          <a:lstStyle/>
          <a:p>
            <a:r>
              <a:rPr lang="es-CL" i="1" dirty="0" smtClean="0">
                <a:solidFill>
                  <a:srgbClr val="00B050"/>
                </a:solidFill>
              </a:rPr>
              <a:t>Crecimiento celular:</a:t>
            </a:r>
            <a:endParaRPr lang="es-CL" i="1" dirty="0" smtClean="0">
              <a:solidFill>
                <a:srgbClr val="00B050"/>
              </a:solidFill>
            </a:endParaRPr>
          </a:p>
        </p:txBody>
      </p:sp>
      <p:sp>
        <p:nvSpPr>
          <p:cNvPr id="3" name="Marcador de contenido 2"/>
          <p:cNvSpPr>
            <a:spLocks noGrp="1"/>
          </p:cNvSpPr>
          <p:nvPr>
            <p:ph idx="1"/>
          </p:nvPr>
        </p:nvSpPr>
        <p:spPr>
          <a:xfrm>
            <a:off x="340302" y="1501488"/>
            <a:ext cx="8359485" cy="3886200"/>
          </a:xfrm>
        </p:spPr>
        <p:txBody>
          <a:bodyPr/>
          <a:lstStyle/>
          <a:p>
            <a:r>
              <a:rPr lang="es-CL" sz="2400" dirty="0" smtClean="0">
                <a:solidFill>
                  <a:srgbClr val="00B050"/>
                </a:solidFill>
              </a:rPr>
              <a:t>Es la expresión de las funciones metabólicas y genéticas</a:t>
            </a:r>
            <a:endParaRPr lang="es-CL" sz="2400" dirty="0" smtClean="0">
              <a:solidFill>
                <a:srgbClr val="00B050"/>
              </a:solidFill>
            </a:endParaRPr>
          </a:p>
          <a:p>
            <a:pPr marL="274320" lvl="1" indent="0">
              <a:buNone/>
            </a:pPr>
            <a:endParaRPr lang="es-CL" sz="2400" dirty="0">
              <a:solidFill>
                <a:srgbClr val="00B050"/>
              </a:solidFill>
            </a:endParaRPr>
          </a:p>
          <a:p>
            <a:pPr lvl="1" algn="just">
              <a:buFontTx/>
              <a:buChar char="-"/>
            </a:pPr>
            <a:r>
              <a:rPr lang="es-CL" sz="2400" dirty="0" smtClean="0">
                <a:solidFill>
                  <a:srgbClr val="00B050"/>
                </a:solidFill>
              </a:rPr>
              <a:t>Una célula viva crece en tamaño y luego se divide formando dos células.</a:t>
            </a:r>
            <a:endParaRPr lang="es-CL" sz="2400" dirty="0" smtClean="0">
              <a:solidFill>
                <a:srgbClr val="00B050"/>
              </a:solidFill>
            </a:endParaRPr>
          </a:p>
          <a:p>
            <a:pPr lvl="1" algn="just">
              <a:buFontTx/>
              <a:buChar char="-"/>
            </a:pPr>
            <a:endParaRPr lang="es-CL" sz="2400" dirty="0" smtClean="0">
              <a:solidFill>
                <a:srgbClr val="00B050"/>
              </a:solidFill>
            </a:endParaRPr>
          </a:p>
          <a:p>
            <a:pPr lvl="1" algn="just">
              <a:buFontTx/>
              <a:buChar char="-"/>
            </a:pPr>
            <a:r>
              <a:rPr lang="es-CL" sz="2400" dirty="0" smtClean="0">
                <a:solidFill>
                  <a:srgbClr val="00B050"/>
                </a:solidFill>
              </a:rPr>
              <a:t>Las dos células descendientes son genéticamente idénticas a la célula parental.</a:t>
            </a:r>
            <a:endParaRPr lang="es-CL" sz="2400" dirty="0" smtClean="0">
              <a:solidFill>
                <a:srgbClr val="00B050"/>
              </a:solidFill>
            </a:endParaRPr>
          </a:p>
          <a:p>
            <a:pPr lvl="1" algn="just">
              <a:buFontTx/>
              <a:buChar char="-"/>
            </a:pPr>
            <a:endParaRPr lang="es-CL" sz="2400" dirty="0" smtClean="0">
              <a:solidFill>
                <a:srgbClr val="00B050"/>
              </a:solidFill>
            </a:endParaRPr>
          </a:p>
          <a:p>
            <a:pPr lvl="1" algn="just">
              <a:buFontTx/>
              <a:buChar char="-"/>
            </a:pPr>
            <a:r>
              <a:rPr lang="es-CL" sz="2400" dirty="0" smtClean="0">
                <a:solidFill>
                  <a:srgbClr val="00B050"/>
                </a:solidFill>
              </a:rPr>
              <a:t>Los eventos metabólicos y celulares funcionan sincronizados para garantizar la replicación del ADN y la división celular.</a:t>
            </a:r>
            <a:endParaRPr lang="es-CL" sz="2400" dirty="0" smtClean="0">
              <a:solidFill>
                <a:srgbClr val="00B050"/>
              </a:solidFill>
            </a:endParaRPr>
          </a:p>
          <a:p>
            <a:pPr lvl="1">
              <a:buFontTx/>
              <a:buChar char="-"/>
            </a:pPr>
            <a:endParaRPr lang="es-CL" dirty="0" smtClean="0"/>
          </a:p>
          <a:p>
            <a:pPr lvl="1">
              <a:buFontTx/>
              <a:buChar char="-"/>
            </a:pPr>
            <a:endParaRPr lang="es-C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359" y="432955"/>
            <a:ext cx="5398078" cy="813955"/>
          </a:xfrm>
        </p:spPr>
        <p:txBody>
          <a:bodyPr/>
          <a:lstStyle/>
          <a:p>
            <a:r>
              <a:rPr lang="es-CL" i="1" dirty="0" smtClean="0">
                <a:solidFill>
                  <a:srgbClr val="00B050"/>
                </a:solidFill>
              </a:rPr>
              <a:t>Mutación y evolución:</a:t>
            </a:r>
            <a:endParaRPr lang="es-CL" i="1" dirty="0" smtClean="0">
              <a:solidFill>
                <a:srgbClr val="00B050"/>
              </a:solidFill>
            </a:endParaRPr>
          </a:p>
        </p:txBody>
      </p:sp>
      <p:sp>
        <p:nvSpPr>
          <p:cNvPr id="3" name="Marcador de contenido 2"/>
          <p:cNvSpPr>
            <a:spLocks noGrp="1"/>
          </p:cNvSpPr>
          <p:nvPr>
            <p:ph idx="1"/>
          </p:nvPr>
        </p:nvSpPr>
        <p:spPr>
          <a:xfrm>
            <a:off x="275359" y="1485904"/>
            <a:ext cx="8588086" cy="4509652"/>
          </a:xfrm>
        </p:spPr>
        <p:txBody>
          <a:bodyPr>
            <a:normAutofit/>
          </a:bodyPr>
          <a:lstStyle/>
          <a:p>
            <a:pPr algn="just">
              <a:lnSpc>
                <a:spcPct val="100000"/>
              </a:lnSpc>
            </a:pPr>
            <a:r>
              <a:rPr lang="es-CL" dirty="0" smtClean="0">
                <a:solidFill>
                  <a:srgbClr val="00B050"/>
                </a:solidFill>
              </a:rPr>
              <a:t>Los errores originados en la copia del ADN se llaman </a:t>
            </a:r>
            <a:r>
              <a:rPr lang="es-CL" b="1" dirty="0" smtClean="0">
                <a:solidFill>
                  <a:srgbClr val="00B050"/>
                </a:solidFill>
              </a:rPr>
              <a:t>mutaciones.</a:t>
            </a:r>
            <a:endParaRPr lang="es-CL" b="1" dirty="0" smtClean="0">
              <a:solidFill>
                <a:srgbClr val="00B050"/>
              </a:solidFill>
            </a:endParaRPr>
          </a:p>
          <a:p>
            <a:pPr algn="just">
              <a:lnSpc>
                <a:spcPct val="100000"/>
              </a:lnSpc>
            </a:pPr>
            <a:r>
              <a:rPr lang="es-CL" dirty="0" smtClean="0">
                <a:solidFill>
                  <a:srgbClr val="00B050"/>
                </a:solidFill>
              </a:rPr>
              <a:t>Una mutación es un cambio permanente en la secuencia de nucleótidos de la molécula de ADN que se transmite a la descendencia con o sin daño para la célula.</a:t>
            </a:r>
            <a:endParaRPr lang="es-CL" dirty="0" smtClean="0">
              <a:solidFill>
                <a:srgbClr val="00B050"/>
              </a:solidFill>
            </a:endParaRPr>
          </a:p>
          <a:p>
            <a:pPr algn="just">
              <a:lnSpc>
                <a:spcPct val="100000"/>
              </a:lnSpc>
            </a:pPr>
            <a:r>
              <a:rPr lang="es-CL" dirty="0" smtClean="0">
                <a:solidFill>
                  <a:srgbClr val="00B050"/>
                </a:solidFill>
              </a:rPr>
              <a:t>La expresión de la mutación va ha depender del entorno en el que vive el organismo. Por ejemplo, presión selectiva de antimicrobianos.</a:t>
            </a:r>
            <a:endParaRPr lang="es-CL" dirty="0" smtClean="0">
              <a:solidFill>
                <a:srgbClr val="00B050"/>
              </a:solidFill>
            </a:endParaRPr>
          </a:p>
          <a:p>
            <a:pPr algn="just">
              <a:lnSpc>
                <a:spcPct val="100000"/>
              </a:lnSpc>
            </a:pPr>
            <a:r>
              <a:rPr lang="es-CL" dirty="0" smtClean="0">
                <a:solidFill>
                  <a:srgbClr val="00B050"/>
                </a:solidFill>
              </a:rPr>
              <a:t>La amplia diversidad microbiana, así como la diversidad de los organismos superiores, se debe al proceso de evolución mediante la acción conjunta de mutación y la selección natural.</a:t>
            </a:r>
            <a:endParaRPr lang="es-CL" dirty="0" smtClean="0">
              <a:solidFill>
                <a:srgbClr val="00B050"/>
              </a:solidFill>
            </a:endParaRPr>
          </a:p>
          <a:p>
            <a:pPr algn="just">
              <a:lnSpc>
                <a:spcPct val="100000"/>
              </a:lnSpc>
            </a:pPr>
            <a:r>
              <a:rPr lang="es-CL" dirty="0" smtClean="0">
                <a:solidFill>
                  <a:srgbClr val="00B050"/>
                </a:solidFill>
              </a:rPr>
              <a:t>Potencial genético de la célula.</a:t>
            </a:r>
            <a:endParaRPr lang="es-CL" dirty="0" smtClean="0">
              <a:solidFill>
                <a:srgbClr val="00B05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250" y="344170"/>
            <a:ext cx="7406640" cy="772391"/>
          </a:xfrm>
        </p:spPr>
        <p:txBody>
          <a:bodyPr/>
          <a:lstStyle/>
          <a:p>
            <a:pPr algn="ctr"/>
            <a:r>
              <a:rPr lang="es-CL" b="1" dirty="0" smtClean="0">
                <a:solidFill>
                  <a:srgbClr val="00B050"/>
                </a:solidFill>
              </a:rPr>
              <a:t>ESTRUCTURA CELULAR</a:t>
            </a:r>
            <a:endParaRPr lang="es-CL" b="1" dirty="0" smtClean="0">
              <a:solidFill>
                <a:srgbClr val="00B050"/>
              </a:solidFill>
            </a:endParaRPr>
          </a:p>
        </p:txBody>
      </p:sp>
      <p:sp>
        <p:nvSpPr>
          <p:cNvPr id="3" name="Marcador de contenido 2"/>
          <p:cNvSpPr>
            <a:spLocks noGrp="1"/>
          </p:cNvSpPr>
          <p:nvPr>
            <p:ph sz="half" idx="1"/>
          </p:nvPr>
        </p:nvSpPr>
        <p:spPr>
          <a:xfrm>
            <a:off x="384465" y="2223654"/>
            <a:ext cx="8468590" cy="4010892"/>
          </a:xfrm>
        </p:spPr>
        <p:txBody>
          <a:bodyPr>
            <a:normAutofit/>
          </a:bodyPr>
          <a:lstStyle/>
          <a:p>
            <a:r>
              <a:rPr lang="es-CL" b="1" dirty="0" smtClean="0">
                <a:solidFill>
                  <a:srgbClr val="00B050"/>
                </a:solidFill>
              </a:rPr>
              <a:t>Eucariotas: </a:t>
            </a:r>
            <a:r>
              <a:rPr lang="es-CL" dirty="0" smtClean="0">
                <a:solidFill>
                  <a:srgbClr val="00B050"/>
                </a:solidFill>
              </a:rPr>
              <a:t>tamaño, membrana nuclear, mitocondrias, cloroplastos, citoesqueleto.</a:t>
            </a:r>
            <a:endParaRPr lang="es-CL" dirty="0" smtClean="0">
              <a:solidFill>
                <a:srgbClr val="00B050"/>
              </a:solidFill>
            </a:endParaRPr>
          </a:p>
          <a:p>
            <a:pPr>
              <a:buFontTx/>
              <a:buChar char="-"/>
            </a:pPr>
            <a:r>
              <a:rPr lang="es-CL" i="1" dirty="0" smtClean="0">
                <a:solidFill>
                  <a:srgbClr val="00B050"/>
                </a:solidFill>
              </a:rPr>
              <a:t>algas.</a:t>
            </a:r>
            <a:endParaRPr lang="es-CL" i="1" dirty="0" smtClean="0">
              <a:solidFill>
                <a:srgbClr val="00B050"/>
              </a:solidFill>
            </a:endParaRPr>
          </a:p>
          <a:p>
            <a:pPr>
              <a:buFontTx/>
              <a:buChar char="-"/>
            </a:pPr>
            <a:r>
              <a:rPr lang="es-CL" i="1" dirty="0" smtClean="0">
                <a:solidFill>
                  <a:srgbClr val="00B050"/>
                </a:solidFill>
              </a:rPr>
              <a:t>Hongos</a:t>
            </a:r>
            <a:endParaRPr lang="es-CL" i="1" dirty="0" smtClean="0">
              <a:solidFill>
                <a:srgbClr val="00B050"/>
              </a:solidFill>
            </a:endParaRPr>
          </a:p>
          <a:p>
            <a:pPr>
              <a:buFontTx/>
              <a:buChar char="-"/>
            </a:pPr>
            <a:r>
              <a:rPr lang="es-CL" i="1" dirty="0" smtClean="0">
                <a:solidFill>
                  <a:srgbClr val="00B050"/>
                </a:solidFill>
              </a:rPr>
              <a:t>Protozoos</a:t>
            </a:r>
            <a:endParaRPr lang="es-CL" i="1" dirty="0" smtClean="0">
              <a:solidFill>
                <a:srgbClr val="00B050"/>
              </a:solidFill>
            </a:endParaRPr>
          </a:p>
          <a:p>
            <a:pPr>
              <a:buFontTx/>
              <a:buChar char="-"/>
            </a:pPr>
            <a:r>
              <a:rPr lang="es-CL" i="1" dirty="0" smtClean="0">
                <a:solidFill>
                  <a:srgbClr val="00B050"/>
                </a:solidFill>
              </a:rPr>
              <a:t>Plantas</a:t>
            </a:r>
            <a:endParaRPr lang="es-CL" i="1" dirty="0" smtClean="0">
              <a:solidFill>
                <a:srgbClr val="00B050"/>
              </a:solidFill>
            </a:endParaRPr>
          </a:p>
          <a:p>
            <a:pPr>
              <a:buFontTx/>
              <a:buChar char="-"/>
            </a:pPr>
            <a:r>
              <a:rPr lang="es-CL" i="1" dirty="0" smtClean="0">
                <a:solidFill>
                  <a:srgbClr val="00B050"/>
                </a:solidFill>
              </a:rPr>
              <a:t>Animales.</a:t>
            </a:r>
            <a:endParaRPr lang="es-CL" i="1" dirty="0" smtClean="0">
              <a:solidFill>
                <a:srgbClr val="00B050"/>
              </a:solidFill>
            </a:endParaRPr>
          </a:p>
        </p:txBody>
      </p:sp>
      <p:sp>
        <p:nvSpPr>
          <p:cNvPr id="4" name="Marcador de contenido 3"/>
          <p:cNvSpPr>
            <a:spLocks noGrp="1"/>
          </p:cNvSpPr>
          <p:nvPr>
            <p:ph sz="half" idx="2"/>
          </p:nvPr>
        </p:nvSpPr>
        <p:spPr>
          <a:xfrm>
            <a:off x="3121429" y="3169226"/>
            <a:ext cx="5142461" cy="2462647"/>
          </a:xfrm>
        </p:spPr>
        <p:txBody>
          <a:bodyPr>
            <a:normAutofit/>
          </a:bodyPr>
          <a:lstStyle/>
          <a:p>
            <a:r>
              <a:rPr lang="es-CL" b="1" dirty="0" smtClean="0">
                <a:solidFill>
                  <a:srgbClr val="00B050"/>
                </a:solidFill>
              </a:rPr>
              <a:t>Procariotas</a:t>
            </a:r>
            <a:r>
              <a:rPr lang="es-CL" dirty="0" smtClean="0">
                <a:solidFill>
                  <a:srgbClr val="00B050"/>
                </a:solidFill>
              </a:rPr>
              <a:t>: Bacterias y Archaea.</a:t>
            </a:r>
            <a:endParaRPr lang="es-CL" dirty="0" smtClean="0">
              <a:solidFill>
                <a:srgbClr val="00B050"/>
              </a:solidFill>
            </a:endParaRPr>
          </a:p>
        </p:txBody>
      </p:sp>
      <p:sp>
        <p:nvSpPr>
          <p:cNvPr id="5" name="Marcador de contenido 2"/>
          <p:cNvSpPr txBox="1"/>
          <p:nvPr/>
        </p:nvSpPr>
        <p:spPr>
          <a:xfrm>
            <a:off x="457200" y="1309255"/>
            <a:ext cx="8250382" cy="7689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45720" indent="0" algn="just">
              <a:buNone/>
            </a:pPr>
            <a:r>
              <a:rPr lang="es-CL" dirty="0" smtClean="0">
                <a:solidFill>
                  <a:srgbClr val="00B050"/>
                </a:solidFill>
              </a:rPr>
              <a:t>Las células se pueden dividir en dos grandes grupos dependiendo de la organización de su ADN y varias otras propiedades:</a:t>
            </a:r>
            <a:endParaRPr lang="es-CL" dirty="0" smtClean="0">
              <a:solidFill>
                <a:srgbClr val="00B050"/>
              </a:solidFill>
            </a:endParaRPr>
          </a:p>
        </p:txBody>
      </p:sp>
      <p:pic>
        <p:nvPicPr>
          <p:cNvPr id="6" name="Imagen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78760" y="3755768"/>
            <a:ext cx="6628822" cy="2624250"/>
          </a:xfrm>
          <a:prstGeom prst="ellipse">
            <a:avLst/>
          </a:prstGeom>
          <a:ln>
            <a:noFill/>
          </a:ln>
          <a:effectLst>
            <a:softEdge rad="112500"/>
          </a:effectLst>
        </p:spPr>
      </p:pic>
      <p:sp>
        <p:nvSpPr>
          <p:cNvPr id="7" name="Flecha abajo 6"/>
          <p:cNvSpPr/>
          <p:nvPr/>
        </p:nvSpPr>
        <p:spPr>
          <a:xfrm>
            <a:off x="4862945" y="3564082"/>
            <a:ext cx="829714" cy="519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036" y="848484"/>
            <a:ext cx="8769927" cy="516103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108" y="266699"/>
            <a:ext cx="8530937" cy="1356360"/>
          </a:xfrm>
        </p:spPr>
        <p:txBody>
          <a:bodyPr>
            <a:normAutofit/>
          </a:bodyPr>
          <a:lstStyle/>
          <a:p>
            <a:pPr algn="ctr"/>
            <a:r>
              <a:rPr lang="es-CL" sz="4000" dirty="0" smtClean="0">
                <a:solidFill>
                  <a:srgbClr val="00B050"/>
                </a:solidFill>
              </a:rPr>
              <a:t>Relaciones evolutivas entre organismos vivos.</a:t>
            </a:r>
            <a:endParaRPr lang="es-CL" sz="4000" dirty="0" smtClean="0">
              <a:solidFill>
                <a:srgbClr val="00B050"/>
              </a:solidFill>
            </a:endParaRPr>
          </a:p>
        </p:txBody>
      </p:sp>
      <p:sp>
        <p:nvSpPr>
          <p:cNvPr id="3" name="Marcador de contenido 2"/>
          <p:cNvSpPr>
            <a:spLocks noGrp="1"/>
          </p:cNvSpPr>
          <p:nvPr>
            <p:ph idx="1"/>
          </p:nvPr>
        </p:nvSpPr>
        <p:spPr>
          <a:xfrm>
            <a:off x="294108" y="1623059"/>
            <a:ext cx="8530937" cy="789709"/>
          </a:xfrm>
        </p:spPr>
        <p:txBody>
          <a:bodyPr/>
          <a:lstStyle/>
          <a:p>
            <a:r>
              <a:rPr lang="es-CL" dirty="0" smtClean="0">
                <a:solidFill>
                  <a:srgbClr val="00B050"/>
                </a:solidFill>
              </a:rPr>
              <a:t>Desde un punto de vista evolutivo los organismos forman tres grandes grupos.</a:t>
            </a:r>
            <a:endParaRPr lang="es-CL" dirty="0" smtClean="0">
              <a:solidFill>
                <a:srgbClr val="00B050"/>
              </a:solidFill>
            </a:endParaRPr>
          </a:p>
        </p:txBody>
      </p:sp>
      <p:sp>
        <p:nvSpPr>
          <p:cNvPr id="4" name="CuadroTexto 3"/>
          <p:cNvSpPr txBox="1"/>
          <p:nvPr/>
        </p:nvSpPr>
        <p:spPr>
          <a:xfrm>
            <a:off x="509155" y="2412768"/>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Bacteria</a:t>
            </a:r>
            <a:endParaRPr lang="es-CL" sz="4000" dirty="0">
              <a:solidFill>
                <a:schemeClr val="accent1">
                  <a:lumMod val="50000"/>
                </a:schemeClr>
              </a:solidFill>
            </a:endParaRPr>
          </a:p>
        </p:txBody>
      </p:sp>
      <p:sp>
        <p:nvSpPr>
          <p:cNvPr id="5" name="CuadroTexto 4"/>
          <p:cNvSpPr txBox="1"/>
          <p:nvPr/>
        </p:nvSpPr>
        <p:spPr>
          <a:xfrm>
            <a:off x="3504899" y="2412768"/>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Archaea</a:t>
            </a:r>
            <a:endParaRPr lang="es-CL" sz="4000" dirty="0">
              <a:solidFill>
                <a:schemeClr val="accent1">
                  <a:lumMod val="50000"/>
                </a:schemeClr>
              </a:solidFill>
            </a:endParaRPr>
          </a:p>
        </p:txBody>
      </p:sp>
      <p:sp>
        <p:nvSpPr>
          <p:cNvPr id="6" name="CuadroTexto 5"/>
          <p:cNvSpPr txBox="1"/>
          <p:nvPr/>
        </p:nvSpPr>
        <p:spPr>
          <a:xfrm>
            <a:off x="6500643" y="2412768"/>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Eukarya</a:t>
            </a:r>
            <a:endParaRPr lang="es-CL" sz="4000" dirty="0">
              <a:solidFill>
                <a:schemeClr val="accent1">
                  <a:lumMod val="50000"/>
                </a:schemeClr>
              </a:solidFill>
            </a:endParaRPr>
          </a:p>
        </p:txBody>
      </p:sp>
      <p:pic>
        <p:nvPicPr>
          <p:cNvPr id="7" name="Imagen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365" y="3210095"/>
            <a:ext cx="8755207" cy="336734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164" y="355368"/>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Bacteria</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6254" y="1063255"/>
            <a:ext cx="8818038" cy="5545364"/>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2544" y="303413"/>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Archaea</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573" y="1042472"/>
            <a:ext cx="8783782" cy="5573222"/>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9" y="355368"/>
            <a:ext cx="2109354"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Eukarya</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3572" y="1094427"/>
            <a:ext cx="8773392" cy="5524582"/>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3235" y="443230"/>
            <a:ext cx="8162925" cy="1356360"/>
          </a:xfrm>
        </p:spPr>
        <p:txBody>
          <a:bodyPr>
            <a:normAutofit fontScale="90000"/>
          </a:bodyPr>
          <a:lstStyle/>
          <a:p>
            <a:pPr algn="ctr"/>
            <a:r>
              <a:rPr lang="es-CL" b="1" dirty="0" smtClean="0">
                <a:solidFill>
                  <a:srgbClr val="00B050"/>
                </a:solidFill>
              </a:rPr>
              <a:t>Relaciones evolutivas entre organismos vivos</a:t>
            </a:r>
            <a:endParaRPr lang="es-CL" b="1" dirty="0" smtClean="0">
              <a:solidFill>
                <a:srgbClr val="00B050"/>
              </a:solidFill>
            </a:endParaRPr>
          </a:p>
        </p:txBody>
      </p:sp>
      <p:sp>
        <p:nvSpPr>
          <p:cNvPr id="3" name="Marcador de contenido 2"/>
          <p:cNvSpPr>
            <a:spLocks noGrp="1"/>
          </p:cNvSpPr>
          <p:nvPr>
            <p:ph idx="1"/>
          </p:nvPr>
        </p:nvSpPr>
        <p:spPr>
          <a:xfrm>
            <a:off x="483235" y="2304415"/>
            <a:ext cx="8162290" cy="4210685"/>
          </a:xfrm>
        </p:spPr>
        <p:txBody>
          <a:bodyPr>
            <a:normAutofit lnSpcReduction="10000"/>
          </a:bodyPr>
          <a:lstStyle/>
          <a:p>
            <a:pPr marL="45720" indent="0" algn="ctr">
              <a:buNone/>
            </a:pPr>
            <a:r>
              <a:rPr lang="es-CL" sz="3600" b="1" dirty="0" smtClean="0">
                <a:solidFill>
                  <a:srgbClr val="00B050"/>
                </a:solidFill>
              </a:rPr>
              <a:t>Taxonomía</a:t>
            </a:r>
            <a:endParaRPr lang="es-CL" sz="3600" b="1" dirty="0" smtClean="0">
              <a:solidFill>
                <a:srgbClr val="00B050"/>
              </a:solidFill>
            </a:endParaRPr>
          </a:p>
          <a:p>
            <a:pPr marL="45720" indent="0">
              <a:buNone/>
            </a:pPr>
            <a:r>
              <a:rPr lang="es-CL" b="1" dirty="0" smtClean="0">
                <a:solidFill>
                  <a:srgbClr val="00B050"/>
                </a:solidFill>
              </a:rPr>
              <a:t>Clasificación: </a:t>
            </a:r>
            <a:r>
              <a:rPr lang="es-CL" dirty="0">
                <a:solidFill>
                  <a:srgbClr val="00B050"/>
                </a:solidFill>
              </a:rPr>
              <a:t>	</a:t>
            </a:r>
            <a:r>
              <a:rPr lang="es-CL" dirty="0" smtClean="0">
                <a:solidFill>
                  <a:srgbClr val="00B050"/>
                </a:solidFill>
              </a:rPr>
              <a:t>Usa características celulares como filogenética para 		identificar microorganismos.</a:t>
            </a:r>
            <a:endParaRPr lang="es-CL" b="1" dirty="0" smtClean="0">
              <a:solidFill>
                <a:srgbClr val="00B050"/>
              </a:solidFill>
            </a:endParaRPr>
          </a:p>
          <a:p>
            <a:pPr marL="45720" indent="0">
              <a:buNone/>
            </a:pPr>
            <a:endParaRPr lang="es-CL" b="1" dirty="0">
              <a:solidFill>
                <a:srgbClr val="00B050"/>
              </a:solidFill>
            </a:endParaRPr>
          </a:p>
          <a:p>
            <a:pPr marL="45720" indent="0">
              <a:buNone/>
            </a:pPr>
            <a:r>
              <a:rPr lang="es-CL" b="1" dirty="0" smtClean="0">
                <a:solidFill>
                  <a:srgbClr val="00B050"/>
                </a:solidFill>
              </a:rPr>
              <a:t>Nomenclatura: </a:t>
            </a:r>
            <a:r>
              <a:rPr lang="es-CL" dirty="0" smtClean="0">
                <a:solidFill>
                  <a:srgbClr val="00B050"/>
                </a:solidFill>
              </a:rPr>
              <a:t>Usa el sistema binominal de Linneo</a:t>
            </a:r>
            <a:endParaRPr lang="es-CL" dirty="0" smtClean="0">
              <a:solidFill>
                <a:srgbClr val="00B050"/>
              </a:solidFill>
            </a:endParaRPr>
          </a:p>
          <a:p>
            <a:pPr marL="45720" indent="0">
              <a:buNone/>
            </a:pPr>
            <a:r>
              <a:rPr lang="es-CL" b="1" dirty="0" smtClean="0">
                <a:solidFill>
                  <a:srgbClr val="00B050"/>
                </a:solidFill>
              </a:rPr>
              <a:t>		</a:t>
            </a:r>
            <a:endParaRPr lang="es-CL" b="1" dirty="0" smtClean="0">
              <a:solidFill>
                <a:srgbClr val="00B050"/>
              </a:solidFill>
            </a:endParaRPr>
          </a:p>
          <a:p>
            <a:pPr marL="45720" indent="0">
              <a:buNone/>
            </a:pPr>
            <a:r>
              <a:rPr lang="es-CL" b="1" dirty="0">
                <a:solidFill>
                  <a:srgbClr val="00B050"/>
                </a:solidFill>
              </a:rPr>
              <a:t>	</a:t>
            </a:r>
            <a:r>
              <a:rPr lang="es-CL" b="1" dirty="0" smtClean="0">
                <a:solidFill>
                  <a:srgbClr val="00B050"/>
                </a:solidFill>
              </a:rPr>
              <a:t>	</a:t>
            </a:r>
            <a:r>
              <a:rPr lang="es-CL" i="1" dirty="0" smtClean="0">
                <a:solidFill>
                  <a:srgbClr val="00B050"/>
                </a:solidFill>
              </a:rPr>
              <a:t>GÉNERO </a:t>
            </a:r>
            <a:r>
              <a:rPr lang="es-CL" i="1" dirty="0" smtClean="0">
                <a:solidFill>
                  <a:srgbClr val="00B050"/>
                </a:solidFill>
                <a:sym typeface="Wingdings" panose="05000000000000000000" pitchFamily="2" charset="2"/>
              </a:rPr>
              <a:t> ESPECIE…</a:t>
            </a:r>
            <a:endParaRPr lang="es-CL" i="1" dirty="0" smtClean="0">
              <a:solidFill>
                <a:srgbClr val="00B050"/>
              </a:solidFill>
              <a:sym typeface="Wingdings" panose="05000000000000000000" pitchFamily="2" charset="2"/>
            </a:endParaRPr>
          </a:p>
          <a:p>
            <a:pPr marL="45720" indent="0">
              <a:buNone/>
            </a:pPr>
            <a:endParaRPr lang="es-CL" i="1" dirty="0" smtClean="0">
              <a:solidFill>
                <a:srgbClr val="00B050"/>
              </a:solidFill>
              <a:sym typeface="Wingdings" panose="05000000000000000000" pitchFamily="2" charset="2"/>
            </a:endParaRPr>
          </a:p>
          <a:p>
            <a:pPr marL="45720" indent="0">
              <a:buNone/>
            </a:pPr>
            <a:r>
              <a:rPr lang="es-CL" i="1" dirty="0" smtClean="0">
                <a:solidFill>
                  <a:srgbClr val="00B050"/>
                </a:solidFill>
                <a:sym typeface="Wingdings" panose="05000000000000000000" pitchFamily="2" charset="2"/>
              </a:rPr>
              <a:t>Por ejemplo: 	Xanthomonas campestris pv. Holcicola.</a:t>
            </a:r>
            <a:endParaRPr lang="es-CL" i="1" dirty="0" smtClean="0">
              <a:solidFill>
                <a:srgbClr val="00B050"/>
              </a:solidFill>
              <a:sym typeface="Wingdings" panose="05000000000000000000" pitchFamily="2" charset="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175" y="164465"/>
            <a:ext cx="8388350" cy="1356360"/>
          </a:xfrm>
        </p:spPr>
        <p:txBody>
          <a:bodyPr>
            <a:normAutofit fontScale="90000"/>
          </a:bodyPr>
          <a:lstStyle/>
          <a:p>
            <a:pPr algn="ctr"/>
            <a:r>
              <a:rPr lang="es-CL" dirty="0" smtClean="0">
                <a:solidFill>
                  <a:srgbClr val="00B050"/>
                </a:solidFill>
              </a:rPr>
              <a:t>Relaciones evolutivas entre organismos vivos</a:t>
            </a:r>
            <a:endParaRPr lang="es-CL" dirty="0" smtClean="0">
              <a:solidFill>
                <a:srgbClr val="00B050"/>
              </a:solidFill>
            </a:endParaRPr>
          </a:p>
        </p:txBody>
      </p:sp>
      <p:sp>
        <p:nvSpPr>
          <p:cNvPr id="3" name="Marcador de contenido 2"/>
          <p:cNvSpPr>
            <a:spLocks noGrp="1"/>
          </p:cNvSpPr>
          <p:nvPr>
            <p:ph idx="1"/>
          </p:nvPr>
        </p:nvSpPr>
        <p:spPr>
          <a:xfrm>
            <a:off x="483177" y="1799705"/>
            <a:ext cx="8162058" cy="4582391"/>
          </a:xfrm>
        </p:spPr>
        <p:txBody>
          <a:bodyPr>
            <a:normAutofit/>
          </a:bodyPr>
          <a:lstStyle/>
          <a:p>
            <a:pPr marL="45720" indent="0" algn="ctr">
              <a:buNone/>
            </a:pPr>
            <a:r>
              <a:rPr lang="es-CL" sz="3600" b="1" dirty="0" smtClean="0">
                <a:solidFill>
                  <a:srgbClr val="00B050"/>
                </a:solidFill>
              </a:rPr>
              <a:t>Diversidad Microbiana</a:t>
            </a:r>
            <a:endParaRPr lang="es-CL" sz="3600" b="1" dirty="0" smtClean="0">
              <a:solidFill>
                <a:srgbClr val="00B050"/>
              </a:solidFill>
            </a:endParaRPr>
          </a:p>
          <a:p>
            <a:pPr marL="45720" indent="0">
              <a:buNone/>
            </a:pPr>
            <a:r>
              <a:rPr lang="es-CL" b="1" dirty="0" smtClean="0">
                <a:solidFill>
                  <a:srgbClr val="00B050"/>
                </a:solidFill>
              </a:rPr>
              <a:t>Puede ser apreciada en términos de variaciones en el:</a:t>
            </a:r>
            <a:endParaRPr lang="es-CL" b="1" dirty="0" smtClean="0">
              <a:solidFill>
                <a:srgbClr val="00B050"/>
              </a:solidFill>
            </a:endParaRPr>
          </a:p>
          <a:p>
            <a:pPr>
              <a:buFontTx/>
              <a:buChar char="-"/>
            </a:pPr>
            <a:r>
              <a:rPr lang="es-CL" dirty="0" smtClean="0">
                <a:solidFill>
                  <a:srgbClr val="00B050"/>
                </a:solidFill>
              </a:rPr>
              <a:t>Tamaño celular y la morfología.</a:t>
            </a:r>
            <a:endParaRPr lang="es-CL" dirty="0">
              <a:solidFill>
                <a:srgbClr val="00B050"/>
              </a:solidFill>
            </a:endParaRPr>
          </a:p>
          <a:p>
            <a:pPr>
              <a:buFontTx/>
              <a:buChar char="-"/>
            </a:pPr>
            <a:r>
              <a:rPr lang="es-CL" dirty="0" smtClean="0">
                <a:solidFill>
                  <a:srgbClr val="00B050"/>
                </a:solidFill>
              </a:rPr>
              <a:t>Estrategias metabólicas.</a:t>
            </a:r>
            <a:endParaRPr lang="es-CL" dirty="0" smtClean="0">
              <a:solidFill>
                <a:srgbClr val="00B050"/>
              </a:solidFill>
            </a:endParaRPr>
          </a:p>
          <a:p>
            <a:pPr>
              <a:buFontTx/>
              <a:buChar char="-"/>
            </a:pPr>
            <a:r>
              <a:rPr lang="es-CL" dirty="0" smtClean="0">
                <a:solidFill>
                  <a:srgbClr val="00B050"/>
                </a:solidFill>
              </a:rPr>
              <a:t>Movilidad.</a:t>
            </a:r>
            <a:endParaRPr lang="es-CL" dirty="0" smtClean="0">
              <a:solidFill>
                <a:srgbClr val="00B050"/>
              </a:solidFill>
            </a:endParaRPr>
          </a:p>
          <a:p>
            <a:pPr>
              <a:buFontTx/>
              <a:buChar char="-"/>
            </a:pPr>
            <a:r>
              <a:rPr lang="es-CL" dirty="0" smtClean="0">
                <a:solidFill>
                  <a:srgbClr val="00B050"/>
                </a:solidFill>
              </a:rPr>
              <a:t>División celular.</a:t>
            </a:r>
            <a:endParaRPr lang="es-CL" dirty="0" smtClean="0">
              <a:solidFill>
                <a:srgbClr val="00B050"/>
              </a:solidFill>
            </a:endParaRPr>
          </a:p>
          <a:p>
            <a:pPr>
              <a:buFontTx/>
              <a:buChar char="-"/>
            </a:pPr>
            <a:r>
              <a:rPr lang="es-CL" dirty="0" smtClean="0">
                <a:solidFill>
                  <a:srgbClr val="00B050"/>
                </a:solidFill>
              </a:rPr>
              <a:t>Biología del desarrollo.</a:t>
            </a:r>
            <a:endParaRPr lang="es-CL" dirty="0" smtClean="0">
              <a:solidFill>
                <a:srgbClr val="00B050"/>
              </a:solidFill>
            </a:endParaRPr>
          </a:p>
          <a:p>
            <a:pPr>
              <a:buFontTx/>
              <a:buChar char="-"/>
            </a:pPr>
            <a:r>
              <a:rPr lang="es-CL" dirty="0" smtClean="0">
                <a:solidFill>
                  <a:srgbClr val="00B050"/>
                </a:solidFill>
              </a:rPr>
              <a:t>Adaptación a ambientes extremos.</a:t>
            </a:r>
            <a:endParaRPr lang="es-CL" dirty="0" smtClean="0">
              <a:solidFill>
                <a:srgbClr val="00B050"/>
              </a:solidFill>
            </a:endParaRPr>
          </a:p>
          <a:p>
            <a:pPr>
              <a:buFontTx/>
              <a:buChar char="-"/>
            </a:pPr>
            <a:r>
              <a:rPr lang="es-CL" dirty="0" smtClean="0">
                <a:solidFill>
                  <a:srgbClr val="00B050"/>
                </a:solidFill>
              </a:rPr>
              <a:t>Otros aspectos estructurales y funcionales de la célula.</a:t>
            </a:r>
            <a:endParaRPr lang="es-CL" dirty="0" smtClean="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646" y="228782"/>
            <a:ext cx="8790709" cy="6400618"/>
          </a:xfrm>
          <a:prstGeom prst="rect">
            <a:avLst/>
          </a:prstGeom>
          <a:ln>
            <a:noFill/>
          </a:ln>
          <a:effectLst>
            <a:softEdge rad="112500"/>
          </a:effectLst>
        </p:spPr>
      </p:pic>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590" y="217905"/>
            <a:ext cx="1667562" cy="5280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621" y="245918"/>
            <a:ext cx="8764733" cy="990600"/>
          </a:xfrm>
        </p:spPr>
        <p:txBody>
          <a:bodyPr>
            <a:normAutofit/>
          </a:bodyPr>
          <a:lstStyle/>
          <a:p>
            <a:pPr algn="ctr"/>
            <a:r>
              <a:rPr lang="es-CL" sz="4000" b="1" dirty="0" smtClean="0">
                <a:solidFill>
                  <a:srgbClr val="00B050"/>
                </a:solidFill>
              </a:rPr>
              <a:t>Poblaciones, comunidad y ecosistemas</a:t>
            </a:r>
            <a:endParaRPr lang="es-CL" sz="4000" b="1" dirty="0" smtClean="0">
              <a:solidFill>
                <a:srgbClr val="00B050"/>
              </a:solidFill>
            </a:endParaRPr>
          </a:p>
        </p:txBody>
      </p:sp>
      <p:sp>
        <p:nvSpPr>
          <p:cNvPr id="3" name="Marcador de contenido 2"/>
          <p:cNvSpPr>
            <a:spLocks noGrp="1"/>
          </p:cNvSpPr>
          <p:nvPr>
            <p:ph idx="1"/>
          </p:nvPr>
        </p:nvSpPr>
        <p:spPr>
          <a:xfrm>
            <a:off x="327312" y="1236518"/>
            <a:ext cx="8515350" cy="2857501"/>
          </a:xfrm>
        </p:spPr>
        <p:txBody>
          <a:bodyPr/>
          <a:lstStyle/>
          <a:p>
            <a:pPr algn="just"/>
            <a:r>
              <a:rPr lang="es-CL" dirty="0" smtClean="0">
                <a:solidFill>
                  <a:srgbClr val="00B050"/>
                </a:solidFill>
              </a:rPr>
              <a:t>En la naturaleza, las células viven asociadas con otras células en agrupaciones que llamamos </a:t>
            </a:r>
            <a:r>
              <a:rPr lang="es-CL" b="1" dirty="0" smtClean="0">
                <a:solidFill>
                  <a:srgbClr val="00B050"/>
                </a:solidFill>
              </a:rPr>
              <a:t> poblaciones.</a:t>
            </a:r>
            <a:endParaRPr lang="es-CL" b="1" dirty="0">
              <a:solidFill>
                <a:srgbClr val="00B050"/>
              </a:solidFill>
            </a:endParaRPr>
          </a:p>
          <a:p>
            <a:pPr algn="just"/>
            <a:r>
              <a:rPr lang="es-CL" dirty="0" smtClean="0">
                <a:solidFill>
                  <a:srgbClr val="00B050"/>
                </a:solidFill>
              </a:rPr>
              <a:t>El ambiente donde vive una población se denomina </a:t>
            </a:r>
            <a:r>
              <a:rPr lang="es-CL" b="1" dirty="0" smtClean="0">
                <a:solidFill>
                  <a:srgbClr val="00B050"/>
                </a:solidFill>
              </a:rPr>
              <a:t>hábitat.</a:t>
            </a:r>
            <a:endParaRPr lang="es-CL" b="1" dirty="0" smtClean="0">
              <a:solidFill>
                <a:srgbClr val="00B050"/>
              </a:solidFill>
            </a:endParaRPr>
          </a:p>
          <a:p>
            <a:pPr algn="just"/>
            <a:r>
              <a:rPr lang="es-CL" dirty="0" smtClean="0">
                <a:solidFill>
                  <a:srgbClr val="00B050"/>
                </a:solidFill>
              </a:rPr>
              <a:t>Las poblaciones rara vez viven solas, más bien , viven en asociación con otras poblaciones de células en colectivos llamados </a:t>
            </a:r>
            <a:r>
              <a:rPr lang="es-CL" b="1" dirty="0" smtClean="0">
                <a:solidFill>
                  <a:srgbClr val="00B050"/>
                </a:solidFill>
              </a:rPr>
              <a:t>comunidades.</a:t>
            </a:r>
            <a:endParaRPr lang="es-CL" b="1" dirty="0">
              <a:solidFill>
                <a:srgbClr val="00B050"/>
              </a:solidFill>
            </a:endParaRPr>
          </a:p>
          <a:p>
            <a:pPr algn="just"/>
            <a:r>
              <a:rPr lang="es-CL" dirty="0" smtClean="0">
                <a:solidFill>
                  <a:srgbClr val="00B050"/>
                </a:solidFill>
              </a:rPr>
              <a:t>Un </a:t>
            </a:r>
            <a:r>
              <a:rPr lang="es-CL" b="1" dirty="0" smtClean="0">
                <a:solidFill>
                  <a:srgbClr val="00B050"/>
                </a:solidFill>
              </a:rPr>
              <a:t>ecosistema</a:t>
            </a:r>
            <a:r>
              <a:rPr lang="es-CL" dirty="0" smtClean="0">
                <a:solidFill>
                  <a:srgbClr val="00B050"/>
                </a:solidFill>
              </a:rPr>
              <a:t> es el colectivo que forman los organismos vivos junto con los constituyentes físicos y químicos de su medio.</a:t>
            </a:r>
            <a:endParaRPr lang="es-CL" dirty="0" smtClean="0">
              <a:solidFill>
                <a:srgbClr val="00B050"/>
              </a:solidFill>
            </a:endParaRPr>
          </a:p>
          <a:p>
            <a:endParaRPr lang="es-CL" dirty="0" smtClean="0">
              <a:solidFill>
                <a:srgbClr val="00B050"/>
              </a:solidFill>
            </a:endParaRPr>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2228" y="3999420"/>
            <a:ext cx="8775125" cy="24197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50" y="225136"/>
            <a:ext cx="8785514" cy="1356360"/>
          </a:xfrm>
        </p:spPr>
        <p:txBody>
          <a:bodyPr/>
          <a:lstStyle/>
          <a:p>
            <a:pPr algn="ctr"/>
            <a:r>
              <a:rPr lang="es-CL" b="1" dirty="0" smtClean="0">
                <a:solidFill>
                  <a:srgbClr val="00B050"/>
                </a:solidFill>
              </a:rPr>
              <a:t>El impacto de los microorganismos en las actividades humanas</a:t>
            </a:r>
            <a:endParaRPr lang="es-CL" b="1" dirty="0" smtClean="0">
              <a:solidFill>
                <a:srgbClr val="00B050"/>
              </a:solidFill>
            </a:endParaRPr>
          </a:p>
        </p:txBody>
      </p:sp>
      <p:sp>
        <p:nvSpPr>
          <p:cNvPr id="3" name="Marcador de contenido 2"/>
          <p:cNvSpPr>
            <a:spLocks noGrp="1"/>
          </p:cNvSpPr>
          <p:nvPr>
            <p:ph idx="1"/>
          </p:nvPr>
        </p:nvSpPr>
        <p:spPr>
          <a:xfrm>
            <a:off x="233795" y="1781001"/>
            <a:ext cx="8660823" cy="4871259"/>
          </a:xfrm>
        </p:spPr>
        <p:txBody>
          <a:bodyPr/>
          <a:lstStyle/>
          <a:p>
            <a:r>
              <a:rPr lang="es-CL" b="1" dirty="0" smtClean="0">
                <a:solidFill>
                  <a:srgbClr val="00B050"/>
                </a:solidFill>
              </a:rPr>
              <a:t>Los microorganismos como agentes de enfermedad.</a:t>
            </a:r>
            <a:endParaRPr lang="es-CL" b="1" dirty="0" smtClean="0">
              <a:solidFill>
                <a:srgbClr val="00B050"/>
              </a:solidFill>
            </a:endParaRPr>
          </a:p>
          <a:p>
            <a:pPr lvl="1" algn="just"/>
            <a:r>
              <a:rPr lang="es-CL" dirty="0" smtClean="0">
                <a:solidFill>
                  <a:srgbClr val="00B050"/>
                </a:solidFill>
              </a:rPr>
              <a:t>Identificación de nuevas enfermedades. Tratamiento, cura y prevención.</a:t>
            </a:r>
            <a:endParaRPr lang="es-CL" dirty="0" smtClean="0">
              <a:solidFill>
                <a:srgbClr val="00B050"/>
              </a:solidFill>
            </a:endParaRPr>
          </a:p>
          <a:p>
            <a:pPr algn="just"/>
            <a:r>
              <a:rPr lang="es-CL" b="1" dirty="0" smtClean="0">
                <a:solidFill>
                  <a:srgbClr val="00B050"/>
                </a:solidFill>
              </a:rPr>
              <a:t>Los microorganismos y la agricultura.</a:t>
            </a:r>
            <a:endParaRPr lang="es-CL" b="1" dirty="0" smtClean="0">
              <a:solidFill>
                <a:srgbClr val="00B050"/>
              </a:solidFill>
            </a:endParaRPr>
          </a:p>
          <a:p>
            <a:pPr lvl="1" algn="just"/>
            <a:r>
              <a:rPr lang="es-CL" dirty="0" smtClean="0">
                <a:solidFill>
                  <a:srgbClr val="00B050"/>
                </a:solidFill>
              </a:rPr>
              <a:t>Fijación del Nitrógeno, reciclaje de nutrientes, cuidado animal.</a:t>
            </a:r>
            <a:endParaRPr lang="es-CL" dirty="0" smtClean="0">
              <a:solidFill>
                <a:srgbClr val="00B050"/>
              </a:solidFill>
            </a:endParaRPr>
          </a:p>
          <a:p>
            <a:pPr algn="just"/>
            <a:r>
              <a:rPr lang="es-CL" b="1" dirty="0" smtClean="0">
                <a:solidFill>
                  <a:srgbClr val="00B050"/>
                </a:solidFill>
              </a:rPr>
              <a:t>Los microorganismos y la industria de alimentos.</a:t>
            </a:r>
            <a:endParaRPr lang="es-CL" b="1" dirty="0" smtClean="0">
              <a:solidFill>
                <a:srgbClr val="00B050"/>
              </a:solidFill>
            </a:endParaRPr>
          </a:p>
          <a:p>
            <a:pPr lvl="1" algn="just"/>
            <a:r>
              <a:rPr lang="es-CL" dirty="0" smtClean="0">
                <a:solidFill>
                  <a:srgbClr val="00B050"/>
                </a:solidFill>
              </a:rPr>
              <a:t>Conservación de alimentos, alimentos fermentados, aditivos alimentarios.</a:t>
            </a:r>
            <a:endParaRPr lang="es-CL" dirty="0" smtClean="0">
              <a:solidFill>
                <a:srgbClr val="00B050"/>
              </a:solidFill>
            </a:endParaRPr>
          </a:p>
          <a:p>
            <a:pPr algn="just"/>
            <a:r>
              <a:rPr lang="es-CL" b="1" dirty="0" smtClean="0">
                <a:solidFill>
                  <a:srgbClr val="00B050"/>
                </a:solidFill>
              </a:rPr>
              <a:t>Microorganismos, energía y medio ambiente.</a:t>
            </a:r>
            <a:endParaRPr lang="es-CL" b="1" dirty="0" smtClean="0">
              <a:solidFill>
                <a:srgbClr val="00B050"/>
              </a:solidFill>
            </a:endParaRPr>
          </a:p>
          <a:p>
            <a:pPr lvl="1" algn="just"/>
            <a:r>
              <a:rPr lang="es-CL" dirty="0" smtClean="0">
                <a:solidFill>
                  <a:srgbClr val="00B050"/>
                </a:solidFill>
              </a:rPr>
              <a:t>Biocombustibles (metanol y etanol). Biorremediación. Extracción microbiana de minerales.</a:t>
            </a:r>
            <a:endParaRPr lang="es-CL" dirty="0" smtClean="0">
              <a:solidFill>
                <a:srgbClr val="00B050"/>
              </a:solidFill>
            </a:endParaRPr>
          </a:p>
          <a:p>
            <a:pPr algn="just"/>
            <a:r>
              <a:rPr lang="es-CL" b="1" dirty="0" smtClean="0">
                <a:solidFill>
                  <a:srgbClr val="00B050"/>
                </a:solidFill>
              </a:rPr>
              <a:t>Microorganismos y futuro.</a:t>
            </a:r>
            <a:endParaRPr lang="es-CL" b="1" dirty="0" smtClean="0">
              <a:solidFill>
                <a:srgbClr val="00B050"/>
              </a:solidFill>
            </a:endParaRPr>
          </a:p>
          <a:p>
            <a:pPr lvl="1" algn="just"/>
            <a:r>
              <a:rPr lang="es-CL" dirty="0" smtClean="0">
                <a:solidFill>
                  <a:srgbClr val="00B050"/>
                </a:solidFill>
              </a:rPr>
              <a:t>Organismos genéticamente modificados. Producción de compuestos farmacéuticos. Terapias genética frente a enfermedades.</a:t>
            </a:r>
            <a:endParaRPr lang="es-CL" dirty="0" smtClean="0">
              <a:solidFill>
                <a:srgbClr val="00B05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568" y="432955"/>
            <a:ext cx="7406640" cy="1356360"/>
          </a:xfrm>
        </p:spPr>
        <p:txBody>
          <a:bodyPr/>
          <a:lstStyle/>
          <a:p>
            <a:r>
              <a:rPr lang="es-CL" b="1" dirty="0" smtClean="0">
                <a:solidFill>
                  <a:srgbClr val="00B050"/>
                </a:solidFill>
              </a:rPr>
              <a:t>ACTIVIDAD.</a:t>
            </a:r>
            <a:endParaRPr lang="es-CL" b="1" dirty="0" smtClean="0">
              <a:solidFill>
                <a:srgbClr val="00B050"/>
              </a:solidFill>
            </a:endParaRPr>
          </a:p>
        </p:txBody>
      </p:sp>
      <p:sp>
        <p:nvSpPr>
          <p:cNvPr id="3" name="Marcador de contenido 2"/>
          <p:cNvSpPr>
            <a:spLocks noGrp="1"/>
          </p:cNvSpPr>
          <p:nvPr>
            <p:ph sz="half" idx="1"/>
          </p:nvPr>
        </p:nvSpPr>
        <p:spPr>
          <a:xfrm>
            <a:off x="348095" y="1519153"/>
            <a:ext cx="8463396" cy="1224048"/>
          </a:xfrm>
        </p:spPr>
        <p:txBody>
          <a:bodyPr/>
          <a:lstStyle/>
          <a:p>
            <a:pPr algn="just"/>
            <a:r>
              <a:rPr lang="es-CL" dirty="0" smtClean="0">
                <a:solidFill>
                  <a:srgbClr val="00B050"/>
                </a:solidFill>
              </a:rPr>
              <a:t>Indica </a:t>
            </a:r>
            <a:r>
              <a:rPr lang="es-MX" altLang="es-CL" dirty="0" smtClean="0">
                <a:solidFill>
                  <a:srgbClr val="00B050"/>
                </a:solidFill>
              </a:rPr>
              <a:t>en tu cuaderno, </a:t>
            </a:r>
            <a:r>
              <a:rPr lang="es-CL" dirty="0" smtClean="0">
                <a:solidFill>
                  <a:srgbClr val="00B050"/>
                </a:solidFill>
              </a:rPr>
              <a:t>como se relacionan las imágenes en razón del impacto que provocan los microorganismos en los  seres humanos, según las siguientes situaciones de la vida en sociedad de Chile.</a:t>
            </a:r>
            <a:endParaRPr lang="es-CL" dirty="0" smtClean="0">
              <a:solidFill>
                <a:srgbClr val="00B050"/>
              </a:solidFill>
            </a:endParaRPr>
          </a:p>
        </p:txBody>
      </p:sp>
      <p:sp>
        <p:nvSpPr>
          <p:cNvPr id="4" name="Marcador de contenido 3"/>
          <p:cNvSpPr>
            <a:spLocks noGrp="1"/>
          </p:cNvSpPr>
          <p:nvPr>
            <p:ph sz="half" idx="2"/>
          </p:nvPr>
        </p:nvSpPr>
        <p:spPr>
          <a:xfrm>
            <a:off x="2067561" y="3274696"/>
            <a:ext cx="4259234" cy="2475114"/>
          </a:xfrm>
        </p:spPr>
        <p:txBody>
          <a:bodyPr/>
          <a:lstStyle/>
          <a:p>
            <a:r>
              <a:rPr lang="es-CL" b="1" dirty="0" smtClean="0">
                <a:solidFill>
                  <a:srgbClr val="00B050"/>
                </a:solidFill>
              </a:rPr>
              <a:t>Como agentes de enfermedad.</a:t>
            </a:r>
            <a:endParaRPr lang="es-CL" b="1" dirty="0" smtClean="0">
              <a:solidFill>
                <a:srgbClr val="00B050"/>
              </a:solidFill>
            </a:endParaRPr>
          </a:p>
          <a:p>
            <a:r>
              <a:rPr lang="es-CL" b="1" dirty="0" smtClean="0">
                <a:solidFill>
                  <a:srgbClr val="00B050"/>
                </a:solidFill>
              </a:rPr>
              <a:t>En la agricultura.</a:t>
            </a:r>
            <a:endParaRPr lang="es-CL" b="1" dirty="0" smtClean="0">
              <a:solidFill>
                <a:srgbClr val="00B050"/>
              </a:solidFill>
            </a:endParaRPr>
          </a:p>
          <a:p>
            <a:r>
              <a:rPr lang="es-CL" b="1" dirty="0" smtClean="0">
                <a:solidFill>
                  <a:srgbClr val="00B050"/>
                </a:solidFill>
              </a:rPr>
              <a:t>En la producción de alimentos.</a:t>
            </a:r>
            <a:endParaRPr lang="es-CL" b="1" dirty="0" smtClean="0">
              <a:solidFill>
                <a:srgbClr val="00B050"/>
              </a:solidFill>
            </a:endParaRPr>
          </a:p>
          <a:p>
            <a:r>
              <a:rPr lang="es-CL" b="1" dirty="0" smtClean="0">
                <a:solidFill>
                  <a:srgbClr val="00B050"/>
                </a:solidFill>
              </a:rPr>
              <a:t>Energía y medioambiente.</a:t>
            </a:r>
            <a:endParaRPr lang="es-CL" b="1" dirty="0" smtClean="0">
              <a:solidFill>
                <a:srgbClr val="00B050"/>
              </a:solidFill>
            </a:endParaRPr>
          </a:p>
          <a:p>
            <a:r>
              <a:rPr lang="es-CL" b="1" dirty="0" smtClean="0">
                <a:solidFill>
                  <a:srgbClr val="00B050"/>
                </a:solidFill>
              </a:rPr>
              <a:t>En un futuro…</a:t>
            </a:r>
            <a:endParaRPr lang="es-CL" b="1" dirty="0" smtClean="0">
              <a:solidFill>
                <a:srgbClr val="00B050"/>
              </a:solidFill>
            </a:endParaRPr>
          </a:p>
          <a:p>
            <a:endParaRPr lang="es-CL" dirty="0" smtClean="0"/>
          </a:p>
          <a:p>
            <a:endParaRPr lang="es-CL" dirty="0" smtClean="0"/>
          </a:p>
          <a:p>
            <a:endParaRPr lang="es-C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8" y="355368"/>
            <a:ext cx="6550339"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Como agente de enfermedad.</a:t>
            </a:r>
            <a:endParaRPr lang="es-CL" sz="4000" dirty="0">
              <a:solidFill>
                <a:schemeClr val="accent1">
                  <a:lumMod val="50000"/>
                </a:schemeClr>
              </a:solidFill>
            </a:endParaRPr>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18410" y="1176119"/>
            <a:ext cx="5455668" cy="53597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8" y="355368"/>
            <a:ext cx="3859095"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En la agricultura.</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878" y="1353416"/>
            <a:ext cx="8557950" cy="481878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8" y="355368"/>
            <a:ext cx="6633467"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En la producción de alimentos.</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032" y="1143000"/>
            <a:ext cx="8780323" cy="54793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9" y="355368"/>
            <a:ext cx="5812586"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Energía y medioambiente.</a:t>
            </a:r>
            <a:endParaRPr lang="es-CL" sz="4000" dirty="0">
              <a:solidFill>
                <a:schemeClr val="accent1">
                  <a:lumMod val="50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6879" y="1208808"/>
            <a:ext cx="8553724" cy="528550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6878" y="355368"/>
            <a:ext cx="3246031" cy="707886"/>
          </a:xfrm>
          <a:prstGeom prst="rect">
            <a:avLst/>
          </a:prstGeom>
          <a:solidFill>
            <a:schemeClr val="accent1">
              <a:lumMod val="40000"/>
              <a:lumOff val="60000"/>
            </a:schemeClr>
          </a:solidFill>
          <a:ln w="38100">
            <a:solidFill>
              <a:schemeClr val="accent1"/>
            </a:solidFill>
          </a:ln>
        </p:spPr>
        <p:txBody>
          <a:bodyPr wrap="square" rtlCol="0">
            <a:spAutoFit/>
          </a:bodyPr>
          <a:lstStyle/>
          <a:p>
            <a:pPr algn="ctr"/>
            <a:r>
              <a:rPr lang="es-CL" sz="4000" dirty="0" smtClean="0">
                <a:solidFill>
                  <a:schemeClr val="accent1">
                    <a:lumMod val="50000"/>
                  </a:schemeClr>
                </a:solidFill>
              </a:rPr>
              <a:t>En el futuro…</a:t>
            </a:r>
            <a:endParaRPr lang="es-CL" sz="4000" dirty="0">
              <a:solidFill>
                <a:schemeClr val="accent1">
                  <a:lumMod val="50000"/>
                </a:schemeClr>
              </a:solidFill>
            </a:endParaRPr>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1654" y="1063253"/>
            <a:ext cx="8765310" cy="5549817"/>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714" y="389313"/>
            <a:ext cx="7406640" cy="1356360"/>
          </a:xfrm>
        </p:spPr>
        <p:txBody>
          <a:bodyPr/>
          <a:lstStyle/>
          <a:p>
            <a:pPr algn="ctr"/>
            <a:r>
              <a:rPr lang="es-CL" dirty="0" smtClean="0">
                <a:solidFill>
                  <a:srgbClr val="00B050"/>
                </a:solidFill>
              </a:rPr>
              <a:t>RESUMEN</a:t>
            </a:r>
            <a:endParaRPr lang="es-CL" dirty="0" smtClean="0">
              <a:solidFill>
                <a:srgbClr val="00B050"/>
              </a:solidFill>
            </a:endParaRPr>
          </a:p>
        </p:txBody>
      </p:sp>
      <p:sp>
        <p:nvSpPr>
          <p:cNvPr id="3" name="Marcador de contenido 2"/>
          <p:cNvSpPr>
            <a:spLocks noGrp="1"/>
          </p:cNvSpPr>
          <p:nvPr>
            <p:ph idx="1"/>
          </p:nvPr>
        </p:nvSpPr>
        <p:spPr>
          <a:xfrm>
            <a:off x="316924" y="1745673"/>
            <a:ext cx="8432221" cy="4623954"/>
          </a:xfrm>
        </p:spPr>
        <p:txBody>
          <a:bodyPr>
            <a:noAutofit/>
          </a:bodyPr>
          <a:lstStyle/>
          <a:p>
            <a:pPr marL="45720" indent="0" algn="ctr">
              <a:buNone/>
            </a:pPr>
            <a:r>
              <a:rPr lang="es-CL" sz="2800" i="1" dirty="0" smtClean="0">
                <a:solidFill>
                  <a:srgbClr val="00B050"/>
                </a:solidFill>
              </a:rPr>
              <a:t>“El trabajo de Luis Pasteur sobre la generación espontanea trajo consigo el desarrollo de los métodos para controlar el crecimiento de los microorganismos, Robert Koch desarrolló una serie de criterios que sirvieron de estructura experimental a los estudios sobre microorganismos infecciosos, y aporto los primeros métodos para el crecimiento de microorganismos en cultivo puro. En el siglo XX, los aspectos básicos y aplicados de la microbiología han marchado en paralelo originando un buen número de avances prácticos importantes y una revolución biológica molecular”.</a:t>
            </a:r>
            <a:endParaRPr lang="es-CL" sz="2800" i="1" dirty="0" smtClean="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876" y="422563"/>
            <a:ext cx="8390659" cy="1356360"/>
          </a:xfrm>
        </p:spPr>
        <p:txBody>
          <a:bodyPr>
            <a:noAutofit/>
          </a:bodyPr>
          <a:lstStyle/>
          <a:p>
            <a:pPr algn="ctr"/>
            <a:r>
              <a:rPr lang="es-CL" b="1" dirty="0" smtClean="0">
                <a:solidFill>
                  <a:srgbClr val="00B050"/>
                </a:solidFill>
              </a:rPr>
              <a:t>¿Por qué estudiar microbiología?</a:t>
            </a:r>
            <a:endParaRPr lang="es-CL" b="1" dirty="0" smtClean="0">
              <a:solidFill>
                <a:srgbClr val="00B050"/>
              </a:solidFill>
            </a:endParaRPr>
          </a:p>
        </p:txBody>
      </p:sp>
      <p:sp>
        <p:nvSpPr>
          <p:cNvPr id="3" name="Marcador de contenido 2"/>
          <p:cNvSpPr>
            <a:spLocks noGrp="1"/>
          </p:cNvSpPr>
          <p:nvPr>
            <p:ph idx="1"/>
          </p:nvPr>
        </p:nvSpPr>
        <p:spPr>
          <a:xfrm>
            <a:off x="368876" y="1539932"/>
            <a:ext cx="8390659" cy="4850477"/>
          </a:xfrm>
        </p:spPr>
        <p:txBody>
          <a:bodyPr/>
          <a:lstStyle/>
          <a:p>
            <a:pPr marL="45720" indent="0" algn="just">
              <a:buNone/>
            </a:pPr>
            <a:r>
              <a:rPr lang="es-CL" b="1" i="1" dirty="0" smtClean="0">
                <a:solidFill>
                  <a:srgbClr val="00B050"/>
                </a:solidFill>
              </a:rPr>
              <a:t>1.	Como ciencia biológica básica.</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a) Proporciona las herramientas de investigación para 	determinar la naturaleza de los procesos característicos de la 	vida.</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b) Estudios con microorganismos han aportado conocimientos 	sobre principios físicos y químicos que gobiernan los procesos 	vitales.</a:t>
            </a:r>
            <a:endParaRPr lang="es-CL" dirty="0" smtClean="0">
              <a:solidFill>
                <a:srgbClr val="00B050"/>
              </a:solidFill>
            </a:endParaRPr>
          </a:p>
          <a:p>
            <a:pPr marL="45720" indent="0" algn="just">
              <a:buNone/>
            </a:pPr>
            <a:r>
              <a:rPr lang="es-CL" dirty="0" smtClean="0">
                <a:solidFill>
                  <a:srgbClr val="00B050"/>
                </a:solidFill>
              </a:rPr>
              <a:t>	c) La células microbianas son excelentes modelos para 	comprender algunas funciones celulares de los animales y 	plantas.</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d) El descubrimiento de que el ADN constituye el material 	genético de los organismos  celulares surgió de un estudio de 	transferencia genética en bacterias.</a:t>
            </a:r>
            <a:endParaRPr lang="es-CL" dirty="0" smtClean="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876" y="422563"/>
            <a:ext cx="8390659" cy="1356360"/>
          </a:xfrm>
        </p:spPr>
        <p:txBody>
          <a:bodyPr>
            <a:noAutofit/>
          </a:bodyPr>
          <a:lstStyle/>
          <a:p>
            <a:pPr algn="ctr"/>
            <a:r>
              <a:rPr lang="es-CL" b="1" dirty="0" smtClean="0">
                <a:solidFill>
                  <a:srgbClr val="00B050"/>
                </a:solidFill>
              </a:rPr>
              <a:t>¿Por qué estudiar microbiología?</a:t>
            </a:r>
            <a:endParaRPr lang="es-CL" b="1" dirty="0" smtClean="0">
              <a:solidFill>
                <a:srgbClr val="00B050"/>
              </a:solidFill>
            </a:endParaRPr>
          </a:p>
        </p:txBody>
      </p:sp>
      <p:sp>
        <p:nvSpPr>
          <p:cNvPr id="4" name="Marcador de contenido 2"/>
          <p:cNvSpPr>
            <a:spLocks noGrp="1"/>
          </p:cNvSpPr>
          <p:nvPr>
            <p:ph idx="1"/>
          </p:nvPr>
        </p:nvSpPr>
        <p:spPr>
          <a:xfrm>
            <a:off x="368875" y="1778923"/>
            <a:ext cx="8390659" cy="4071159"/>
          </a:xfrm>
        </p:spPr>
        <p:txBody>
          <a:bodyPr/>
          <a:lstStyle/>
          <a:p>
            <a:pPr marL="45720" indent="0" algn="just">
              <a:buNone/>
            </a:pPr>
            <a:r>
              <a:rPr lang="es-CL" b="1" i="1" dirty="0" smtClean="0">
                <a:solidFill>
                  <a:srgbClr val="00B050"/>
                </a:solidFill>
              </a:rPr>
              <a:t>2. 	Como ciencia biológica aplicada.</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a) La microbiología se ocupa de muchos problemas prácticos 	que son importantes en medicina, la agricultura y la industria.</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b) Algunas de las enfermedades más importantes de humanos, 	animales y plantas son causadas por microorganismos.</a:t>
            </a:r>
            <a:endParaRPr lang="es-CL" dirty="0" smtClean="0">
              <a:solidFill>
                <a:srgbClr val="00B050"/>
              </a:solidFill>
            </a:endParaRPr>
          </a:p>
          <a:p>
            <a:pPr marL="45720" indent="0" algn="just">
              <a:buNone/>
            </a:pPr>
            <a:r>
              <a:rPr lang="es-CL" dirty="0" smtClean="0">
                <a:solidFill>
                  <a:srgbClr val="00B050"/>
                </a:solidFill>
              </a:rPr>
              <a:t>	c) Los microorganismos desempeñan importantes funciones en 	la fertilidad de los suelos y en la producción animal.</a:t>
            </a:r>
            <a:endParaRPr lang="es-CL" dirty="0" smtClean="0">
              <a:solidFill>
                <a:srgbClr val="00B050"/>
              </a:solidFill>
            </a:endParaRPr>
          </a:p>
          <a:p>
            <a:pPr marL="45720" indent="0" algn="just">
              <a:buNone/>
            </a:pPr>
            <a:r>
              <a:rPr lang="es-CL" dirty="0">
                <a:solidFill>
                  <a:srgbClr val="00B050"/>
                </a:solidFill>
              </a:rPr>
              <a:t>	</a:t>
            </a:r>
            <a:r>
              <a:rPr lang="es-CL" dirty="0" smtClean="0">
                <a:solidFill>
                  <a:srgbClr val="00B050"/>
                </a:solidFill>
              </a:rPr>
              <a:t>d) Muchos procesos industriales a gran escala se basan en 	microorganismos, lo que ha conducido al desarrollo de toda 	una nueva disciplina, la </a:t>
            </a:r>
            <a:r>
              <a:rPr lang="es-CL" b="1" i="1" dirty="0" smtClean="0">
                <a:solidFill>
                  <a:srgbClr val="00B050"/>
                </a:solidFill>
              </a:rPr>
              <a:t>biotecnología</a:t>
            </a:r>
            <a:r>
              <a:rPr lang="es-CL" dirty="0" smtClean="0">
                <a:solidFill>
                  <a:srgbClr val="00B050"/>
                </a:solidFill>
              </a:rPr>
              <a:t>.</a:t>
            </a:r>
            <a:endParaRPr lang="es-CL" dirty="0" smtClean="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00" y="221534"/>
            <a:ext cx="4427822" cy="3148446"/>
          </a:xfrm>
          <a:prstGeom prst="rect">
            <a:avLst/>
          </a:prstGeom>
        </p:spPr>
      </p:pic>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322" y="221534"/>
            <a:ext cx="4349034" cy="324903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559" y="3369980"/>
            <a:ext cx="4341797" cy="324903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51" y="3369980"/>
            <a:ext cx="4437108" cy="3249030"/>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590" y="217905"/>
            <a:ext cx="1667562" cy="52806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7358" y="502981"/>
            <a:ext cx="8526869" cy="3248138"/>
          </a:xfrm>
        </p:spPr>
        <p:txBody>
          <a:bodyPr>
            <a:noAutofit/>
          </a:bodyPr>
          <a:lstStyle/>
          <a:p>
            <a:r>
              <a:rPr lang="es-CL" sz="3600" b="1" i="1" dirty="0" smtClean="0"/>
              <a:t>“Los conceptos básicos aprendidos le servirán para los estudios próximos en muchas áreas de las ciencias contemporáneas. Un buen dominio de los principios microbiológicos en organismos superiores, incluidos el hombre”</a:t>
            </a:r>
            <a:endParaRPr lang="es-CL" sz="3600" b="1" i="1" dirty="0"/>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7358" y="3938155"/>
            <a:ext cx="8443742" cy="249617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6863" y="318654"/>
            <a:ext cx="7406640" cy="949036"/>
          </a:xfrm>
        </p:spPr>
        <p:txBody>
          <a:bodyPr>
            <a:normAutofit fontScale="90000"/>
          </a:bodyPr>
          <a:lstStyle/>
          <a:p>
            <a:pPr algn="ctr"/>
            <a:r>
              <a:rPr lang="es-CL" sz="6600" b="1" dirty="0" smtClean="0">
                <a:solidFill>
                  <a:srgbClr val="00B050"/>
                </a:solidFill>
              </a:rPr>
              <a:t>La célula</a:t>
            </a:r>
            <a:endParaRPr lang="es-CL" sz="6600" b="1" dirty="0" smtClean="0">
              <a:solidFill>
                <a:srgbClr val="00B050"/>
              </a:solidFill>
            </a:endParaRPr>
          </a:p>
        </p:txBody>
      </p:sp>
      <p:sp>
        <p:nvSpPr>
          <p:cNvPr id="3" name="Marcador de contenido 2"/>
          <p:cNvSpPr>
            <a:spLocks noGrp="1"/>
          </p:cNvSpPr>
          <p:nvPr>
            <p:ph idx="1"/>
          </p:nvPr>
        </p:nvSpPr>
        <p:spPr>
          <a:xfrm>
            <a:off x="410441" y="1402772"/>
            <a:ext cx="8359485" cy="5049983"/>
          </a:xfrm>
        </p:spPr>
        <p:txBody>
          <a:bodyPr>
            <a:normAutofit/>
          </a:bodyPr>
          <a:lstStyle/>
          <a:p>
            <a:pPr algn="just"/>
            <a:r>
              <a:rPr lang="es-CL" dirty="0" smtClean="0">
                <a:solidFill>
                  <a:srgbClr val="00B050"/>
                </a:solidFill>
              </a:rPr>
              <a:t>Es la unidad funcional de toda materia viva.</a:t>
            </a:r>
            <a:endParaRPr lang="es-CL" dirty="0" smtClean="0">
              <a:solidFill>
                <a:srgbClr val="00B050"/>
              </a:solidFill>
            </a:endParaRPr>
          </a:p>
          <a:p>
            <a:pPr algn="just"/>
            <a:r>
              <a:rPr lang="es-CL" dirty="0" smtClean="0">
                <a:solidFill>
                  <a:srgbClr val="00B050"/>
                </a:solidFill>
              </a:rPr>
              <a:t>Una única célula es una entidad, aislada de otras células por una membrana celular (y quizás por una pared celular) y conteniendo dentro de ella una variedad de materiales químicos y estructuras subcelulares.</a:t>
            </a:r>
            <a:endParaRPr lang="es-CL" dirty="0" smtClean="0">
              <a:solidFill>
                <a:srgbClr val="00B050"/>
              </a:solidFill>
            </a:endParaRPr>
          </a:p>
          <a:p>
            <a:pPr algn="just"/>
            <a:r>
              <a:rPr lang="es-CL" dirty="0" smtClean="0">
                <a:solidFill>
                  <a:srgbClr val="00B050"/>
                </a:solidFill>
              </a:rPr>
              <a:t>La </a:t>
            </a:r>
            <a:r>
              <a:rPr lang="es-CL" b="1" dirty="0" smtClean="0">
                <a:solidFill>
                  <a:srgbClr val="00B050"/>
                </a:solidFill>
              </a:rPr>
              <a:t>membrana celular</a:t>
            </a:r>
            <a:r>
              <a:rPr lang="es-CL" dirty="0" smtClean="0">
                <a:solidFill>
                  <a:srgbClr val="00B050"/>
                </a:solidFill>
              </a:rPr>
              <a:t> es la barrera que separa el interior celular del exterior. Dentro de la membrana celulares encuentran las diversas estructuras y sustancias que hacen posible que la célula funcione.</a:t>
            </a:r>
            <a:endParaRPr lang="es-CL" dirty="0" smtClean="0">
              <a:solidFill>
                <a:srgbClr val="00B050"/>
              </a:solidFill>
            </a:endParaRPr>
          </a:p>
          <a:p>
            <a:pPr algn="just"/>
            <a:r>
              <a:rPr lang="es-CL" dirty="0" smtClean="0">
                <a:solidFill>
                  <a:srgbClr val="00B050"/>
                </a:solidFill>
              </a:rPr>
              <a:t>El </a:t>
            </a:r>
            <a:r>
              <a:rPr lang="es-CL" b="1" dirty="0" smtClean="0">
                <a:solidFill>
                  <a:srgbClr val="00B050"/>
                </a:solidFill>
              </a:rPr>
              <a:t>núcleo </a:t>
            </a:r>
            <a:r>
              <a:rPr lang="es-CL" dirty="0" smtClean="0">
                <a:solidFill>
                  <a:srgbClr val="00B050"/>
                </a:solidFill>
              </a:rPr>
              <a:t>o</a:t>
            </a:r>
            <a:r>
              <a:rPr lang="es-CL" b="1" dirty="0" smtClean="0">
                <a:solidFill>
                  <a:srgbClr val="00B050"/>
                </a:solidFill>
              </a:rPr>
              <a:t> </a:t>
            </a:r>
            <a:r>
              <a:rPr lang="es-CL" b="1" dirty="0" err="1" smtClean="0">
                <a:solidFill>
                  <a:srgbClr val="00B050"/>
                </a:solidFill>
              </a:rPr>
              <a:t>nucleoide</a:t>
            </a:r>
            <a:r>
              <a:rPr lang="es-CL" b="1" dirty="0" smtClean="0">
                <a:solidFill>
                  <a:srgbClr val="00B050"/>
                </a:solidFill>
              </a:rPr>
              <a:t> </a:t>
            </a:r>
            <a:r>
              <a:rPr lang="es-CL" dirty="0" smtClean="0">
                <a:solidFill>
                  <a:srgbClr val="00B050"/>
                </a:solidFill>
              </a:rPr>
              <a:t>es una estructura clave donde se guarda la información necesaria para hacer más células.</a:t>
            </a:r>
            <a:endParaRPr lang="es-CL" b="1" dirty="0">
              <a:solidFill>
                <a:srgbClr val="00B050"/>
              </a:solidFill>
            </a:endParaRPr>
          </a:p>
          <a:p>
            <a:pPr algn="just"/>
            <a:r>
              <a:rPr lang="es-CL" dirty="0" smtClean="0">
                <a:solidFill>
                  <a:srgbClr val="00B050"/>
                </a:solidFill>
              </a:rPr>
              <a:t>El </a:t>
            </a:r>
            <a:r>
              <a:rPr lang="es-CL" b="1" dirty="0" smtClean="0">
                <a:solidFill>
                  <a:srgbClr val="00B050"/>
                </a:solidFill>
              </a:rPr>
              <a:t>citoplasma</a:t>
            </a:r>
            <a:r>
              <a:rPr lang="es-CL" dirty="0" smtClean="0">
                <a:solidFill>
                  <a:srgbClr val="00B050"/>
                </a:solidFill>
              </a:rPr>
              <a:t> es la estructura clave donde se encuentra la maquinaria bioquímica para el crecimiento y el funcionamiento celular.</a:t>
            </a:r>
            <a:endParaRPr lang="es-CL" dirty="0" smtClean="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3182" y="233795"/>
            <a:ext cx="8814954" cy="6385214"/>
          </a:xfrm>
          <a:prstGeom prst="rect">
            <a:avLst/>
          </a:prstGeom>
        </p:spPr>
      </p:pic>
    </p:spTree>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0</TotalTime>
  <Words>10810</Words>
  <Application>WPS Presentation</Application>
  <PresentationFormat>Presentación en pantalla (4:3)</PresentationFormat>
  <Paragraphs>219</Paragraphs>
  <Slides>38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vt:lpstr>
      <vt:lpstr>SimSun</vt:lpstr>
      <vt:lpstr>Wingdings</vt:lpstr>
      <vt:lpstr>Corbel</vt:lpstr>
      <vt:lpstr>Microsoft YaHei</vt:lpstr>
      <vt:lpstr/>
      <vt:lpstr>Arial Unicode MS</vt:lpstr>
      <vt:lpstr>Calibri</vt:lpstr>
      <vt:lpstr>Segoe Print</vt:lpstr>
      <vt:lpstr>Base</vt:lpstr>
      <vt:lpstr>PANORAMA GENERAL </vt:lpstr>
      <vt:lpstr>¿Qué es la microbiología?</vt:lpstr>
      <vt:lpstr>PowerPoint 演示文稿</vt:lpstr>
      <vt:lpstr>¿Por qué estudiar microbiología?</vt:lpstr>
      <vt:lpstr>¿Por qué estudiar microbiología?</vt:lpstr>
      <vt:lpstr>PowerPoint 演示文稿</vt:lpstr>
      <vt:lpstr>PowerPoint 演示文稿</vt:lpstr>
      <vt:lpstr>La célula</vt:lpstr>
      <vt:lpstr>PowerPoint 演示文稿</vt:lpstr>
      <vt:lpstr>La célula</vt:lpstr>
      <vt:lpstr>PowerPoint 演示文稿</vt:lpstr>
      <vt:lpstr>Características de una célula.</vt:lpstr>
      <vt:lpstr>PowerPoint 演示文稿</vt:lpstr>
      <vt:lpstr>Características de una célula.</vt:lpstr>
      <vt:lpstr>PowerPoint 演示文稿</vt:lpstr>
      <vt:lpstr>PowerPoint 演示文稿</vt:lpstr>
      <vt:lpstr>¿Cuál fue el origen de las primera células?</vt:lpstr>
      <vt:lpstr>PowerPoint 演示文稿</vt:lpstr>
      <vt:lpstr>Funciones celulares:</vt:lpstr>
      <vt:lpstr>Crecimiento celular:</vt:lpstr>
      <vt:lpstr>Mutación y evolución:</vt:lpstr>
      <vt:lpstr>ESTRUCTURA CELULAR</vt:lpstr>
      <vt:lpstr>PowerPoint 演示文稿</vt:lpstr>
      <vt:lpstr>Relaciones evolutivas entre organismos vivos.</vt:lpstr>
      <vt:lpstr>PowerPoint 演示文稿</vt:lpstr>
      <vt:lpstr>PowerPoint 演示文稿</vt:lpstr>
      <vt:lpstr>PowerPoint 演示文稿</vt:lpstr>
      <vt:lpstr>Relaciones evolutivas entre organismos vivos</vt:lpstr>
      <vt:lpstr>Relaciones evolutivas entre organismos vivos</vt:lpstr>
      <vt:lpstr>Poblaciones, comunidad y ecosistemas</vt:lpstr>
      <vt:lpstr>El impacto de los microorganismos en las actividades humanas</vt:lpstr>
      <vt:lpstr>ACTIVIDAD.</vt:lpstr>
      <vt:lpstr>PowerPoint 演示文稿</vt:lpstr>
      <vt:lpstr>PowerPoint 演示文稿</vt:lpstr>
      <vt:lpstr>PowerPoint 演示文稿</vt:lpstr>
      <vt:lpstr>PowerPoint 演示文稿</vt:lpstr>
      <vt:lpstr>PowerPoint 演示文稿</vt:lpstr>
      <vt:lpstr>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dc:creator>
  <cp:lastModifiedBy>johan</cp:lastModifiedBy>
  <cp:revision>40</cp:revision>
  <dcterms:created xsi:type="dcterms:W3CDTF">2016-11-08T20:29:00Z</dcterms:created>
  <dcterms:modified xsi:type="dcterms:W3CDTF">2020-03-18T22:53:27Z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2058-10.2.0.7646</vt:lpwstr>
  </property>
</Properties>
</file>